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752" r:id="rId1"/>
  </p:sldMasterIdLst>
  <p:notesMasterIdLst>
    <p:notesMasterId r:id="rId8"/>
  </p:notesMasterIdLst>
  <p:sldIdLst>
    <p:sldId id="264" r:id="rId2"/>
    <p:sldId id="257" r:id="rId3"/>
    <p:sldId id="268" r:id="rId4"/>
    <p:sldId id="265" r:id="rId5"/>
    <p:sldId id="267" r:id="rId6"/>
    <p:sldId id="261" r:id="rId7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9B1409-46B0-4BF8-6397-12A122EC26F4}" name="Moore, Melissa" initials="MM" userId="S::MooreM@ci.fridley.mn.us::92bf2464-e89d-42b7-bee4-c4c92f085f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961"/>
    <a:srgbClr val="1C355E"/>
    <a:srgbClr val="000B8C"/>
    <a:srgbClr val="D4AF37"/>
    <a:srgbClr val="1E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68743" autoAdjust="0"/>
  </p:normalViewPr>
  <p:slideViewPr>
    <p:cSldViewPr snapToGrid="0" snapToObjects="1">
      <p:cViewPr varScale="1">
        <p:scale>
          <a:sx n="77" d="100"/>
          <a:sy n="77" d="100"/>
        </p:scale>
        <p:origin x="1116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02F6D8F-C94C-8F4D-B100-C10EE9789CA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7F30B088-0623-0148-986E-7CE044FF5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80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Good evening Mr. Mayor and Members of Council. Tonight, I have a presentation on ordinance No. 1421 which is a proposed amendment to Chapter 1 of the Fridley City Charter entitled Name, Boundaries, Powers and Construction of Government.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0B088-0623-0148-986E-7CE044FF5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55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Commission began working through Chapter 1 in January of this year. That process included a review of the Chapter by the City Attorney who reviewed the Chapter’s compliance with State law and a review by the City Clerk Division who reviewed the Chapter for formatting and writing style, similar to the Recodification process of the City Code. </a:t>
            </a:r>
          </a:p>
          <a:p>
            <a:endParaRPr lang="en-US" dirty="0"/>
          </a:p>
          <a:p>
            <a:r>
              <a:rPr lang="en-US" dirty="0"/>
              <a:t>Over two meetings the Commission finalized its work and recommended an amendment of Chapter 1 by ordinance as is required by State law.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0B088-0623-0148-986E-7CE044FF55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72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1 of the Charter introduces the Charter and what it means to be a Charter City. </a:t>
            </a:r>
          </a:p>
          <a:p>
            <a:endParaRPr lang="en-US" dirty="0"/>
          </a:p>
          <a:p>
            <a:r>
              <a:rPr lang="en-US" dirty="0"/>
              <a:t>This includes definitions of what a Charter is, what the name and boundaries of the City will be and a description of powers the City has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0B088-0623-0148-986E-7CE044FF5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0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" marR="571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of the changes directed by the ordinance align the chapter with the City’s writing style guide. </a:t>
            </a:r>
          </a:p>
          <a:p>
            <a:pPr marL="57150" marR="571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57150" lv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18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notable changes include adding additional definitions and moving them into section 1.01 at the beginning of the chapter and also moving Charter, A Public Act, to section 1.03, earlier in the chapter so that it flows right after definitions and helps better define the Charter itself.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0B088-0623-0148-986E-7CE044FF55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 Ordinance is approved tonight, a Second Reading will be held on April 22</a:t>
            </a:r>
            <a:r>
              <a:rPr lang="en-US" baseline="30000" dirty="0"/>
              <a:t>nd</a:t>
            </a:r>
            <a:r>
              <a:rPr lang="en-US" dirty="0"/>
              <a:t>. The City will publish a summary Ordinance in the Official Publication on April 24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The revisions to Chapter 1 will then become effective July 23, which is 90 days after passage and publication, per Minnesota Statute.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0B088-0623-0148-986E-7CE044FF55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28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welcome any questions at this time.</a:t>
            </a:r>
          </a:p>
          <a:p>
            <a:endParaRPr lang="en-US" dirty="0"/>
          </a:p>
          <a:p>
            <a:r>
              <a:rPr lang="en-US" dirty="0"/>
              <a:t>Thank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0B088-0623-0148-986E-7CE044FF55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3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Background">
            <a:extLst>
              <a:ext uri="{FF2B5EF4-FFF2-40B4-BE49-F238E27FC236}">
                <a16:creationId xmlns:a16="http://schemas.microsoft.com/office/drawing/2014/main" id="{13F2F44C-14F6-BA49-9E7D-0C0A327A1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746" t="13610" r="38314" b="24306"/>
          <a:stretch/>
        </p:blipFill>
        <p:spPr>
          <a:xfrm>
            <a:off x="6727679" y="-1554"/>
            <a:ext cx="6120571" cy="6857999"/>
          </a:xfrm>
          <a:custGeom>
            <a:avLst/>
            <a:gdLst/>
            <a:ahLst/>
            <a:cxnLst/>
            <a:rect l="l" t="t" r="r" b="b"/>
            <a:pathLst>
              <a:path w="6129950" h="6861439">
                <a:moveTo>
                  <a:pt x="1687527" y="0"/>
                </a:moveTo>
                <a:lnTo>
                  <a:pt x="6129950" y="0"/>
                </a:lnTo>
                <a:lnTo>
                  <a:pt x="6129950" y="6858000"/>
                </a:lnTo>
                <a:lnTo>
                  <a:pt x="5040333" y="6858000"/>
                </a:lnTo>
                <a:lnTo>
                  <a:pt x="5040333" y="6861439"/>
                </a:lnTo>
                <a:lnTo>
                  <a:pt x="272442" y="6861439"/>
                </a:lnTo>
                <a:lnTo>
                  <a:pt x="196402" y="6549696"/>
                </a:lnTo>
                <a:cubicBezTo>
                  <a:pt x="-517926" y="3427393"/>
                  <a:pt x="946083" y="3323532"/>
                  <a:pt x="946083" y="1"/>
                </a:cubicBezTo>
                <a:lnTo>
                  <a:pt x="1687527" y="1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A4088F0-8F59-9C47-A558-617AD957D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6562"/>
          <a:stretch/>
        </p:blipFill>
        <p:spPr>
          <a:xfrm rot="16200000">
            <a:off x="8857476" y="-1106515"/>
            <a:ext cx="2946398" cy="5159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3BEBF-9072-174A-AC67-83ACBE9D1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110" t="14085"/>
          <a:stretch/>
        </p:blipFill>
        <p:spPr>
          <a:xfrm rot="16200000">
            <a:off x="7037054" y="3394669"/>
            <a:ext cx="2671558" cy="4264909"/>
          </a:xfrm>
          <a:prstGeom prst="rect">
            <a:avLst/>
          </a:prstGeom>
        </p:spPr>
      </p:pic>
      <p:pic>
        <p:nvPicPr>
          <p:cNvPr id="10" name="Swoosh">
            <a:extLst>
              <a:ext uri="{FF2B5EF4-FFF2-40B4-BE49-F238E27FC236}">
                <a16:creationId xmlns:a16="http://schemas.microsoft.com/office/drawing/2014/main" id="{33F1A0CD-FDFD-A84A-8644-42BAE73C8C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5583"/>
          <a:stretch/>
        </p:blipFill>
        <p:spPr>
          <a:xfrm rot="15030664">
            <a:off x="3490829" y="1432818"/>
            <a:ext cx="6488219" cy="440231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25A98E73-D6F6-B346-BA23-1EF2CB1E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26" y="4238420"/>
            <a:ext cx="4746202" cy="2309737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buNone/>
              <a:defRPr sz="2000"/>
            </a:lvl1pPr>
          </a:lstStyle>
          <a:p>
            <a:r>
              <a:rPr lang="en-US" dirty="0">
                <a:solidFill>
                  <a:schemeClr val="bg1"/>
                </a:solidFill>
              </a:rPr>
              <a:t>Subtitle </a:t>
            </a:r>
          </a:p>
        </p:txBody>
      </p:sp>
      <p:cxnSp>
        <p:nvCxnSpPr>
          <p:cNvPr id="12" name="Gold Line">
            <a:extLst>
              <a:ext uri="{FF2B5EF4-FFF2-40B4-BE49-F238E27FC236}">
                <a16:creationId xmlns:a16="http://schemas.microsoft.com/office/drawing/2014/main" id="{3E9CA7BE-4E79-BE43-9978-CD3FF7F9C442}"/>
              </a:ext>
            </a:extLst>
          </p:cNvPr>
          <p:cNvCxnSpPr/>
          <p:nvPr userDrawn="1"/>
        </p:nvCxnSpPr>
        <p:spPr>
          <a:xfrm>
            <a:off x="788277" y="4018176"/>
            <a:ext cx="2039006" cy="0"/>
          </a:xfrm>
          <a:prstGeom prst="line">
            <a:avLst/>
          </a:prstGeom>
          <a:ln w="44450">
            <a:solidFill>
              <a:srgbClr val="D4A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934ADDB-D9AC-1E46-9A50-FE04A83A9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25" y="1765496"/>
            <a:ext cx="4746202" cy="2103603"/>
          </a:xfrm>
        </p:spPr>
        <p:txBody>
          <a:bodyPr>
            <a:normAutofit/>
          </a:bodyPr>
          <a:lstStyle>
            <a:lvl1pPr>
              <a:lnSpc>
                <a:spcPts val="4500"/>
              </a:lnSpc>
              <a:defRPr/>
            </a:lvl1pPr>
          </a:lstStyle>
          <a:p>
            <a:endParaRPr lang="en-US" sz="440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4" name="Logo" descr="Logo, company name&#10;&#10;Description automatically generated">
            <a:extLst>
              <a:ext uri="{FF2B5EF4-FFF2-40B4-BE49-F238E27FC236}">
                <a16:creationId xmlns:a16="http://schemas.microsoft.com/office/drawing/2014/main" id="{70F77941-4381-5F4A-AE73-E06802AF63B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8" y="691290"/>
            <a:ext cx="1124585" cy="9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4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556E7-762B-4E18-A961-A4F7A9EC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852050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118AF-C54D-406D-AABE-AED6576D1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88247" y="713677"/>
            <a:ext cx="5304977" cy="53213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3C3F-6360-4760-9477-C3831A6E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0330"/>
            <a:ext cx="4852050" cy="2064710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D3B-60EE-4FC5-9ED7-44453008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2F08-2EAE-024D-ACFC-688D96F0FAC5}" type="datetime1">
              <a:rPr lang="en-US" smtClean="0"/>
              <a:t>4/8/2024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1E1D1-F7A2-40D0-91DA-07468A9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3010-AAA9-E942-BB1C-8EF05E7B9555}" type="datetime1">
              <a:rPr lang="en-US" smtClean="0"/>
              <a:t>4/8/2024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934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537503"/>
            <a:ext cx="10802145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1603718"/>
            <a:ext cx="10802144" cy="43008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28738-ED55-4C42-89F6-E8536BC52D96}" type="datetime1">
              <a:rPr lang="en-US" smtClean="0"/>
              <a:t>4/8/2024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3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b="0" i="0" kern="120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4809A-EC83-C349-8E28-0560FFF831DC}" type="datetime1">
              <a:rPr lang="en-US" smtClean="0"/>
              <a:t>4/8/2024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5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537503"/>
            <a:ext cx="10802146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6" y="1730325"/>
            <a:ext cx="5212080" cy="42273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144" y="1730326"/>
            <a:ext cx="5212080" cy="42273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59A5E-04D8-FF4F-B37B-D2113C5DB2D3}" type="datetime1">
              <a:rPr lang="en-US" smtClean="0"/>
              <a:t>4/8/2024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0E6-CC97-4BD8-92FE-8F36024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537504"/>
            <a:ext cx="10802146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72FB-EDD5-42FB-8A9A-279EAD4FB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7" y="1663162"/>
            <a:ext cx="5212079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28C1-95C8-476A-8D93-D580DD39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7" y="2446091"/>
            <a:ext cx="5212080" cy="35959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15485-EE1A-41B0-873A-BA9D06E88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144" y="1652817"/>
            <a:ext cx="5212080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1A6FB-1583-4A1B-A4A7-C65062C57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144" y="2446091"/>
            <a:ext cx="5212080" cy="35959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29EA7-E61E-4617-9DA9-40B9299B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fld id="{2B35AD6A-6D43-6949-8879-9AFE1A482FF8}" type="datetime1">
              <a:rPr lang="en-US" smtClean="0"/>
              <a:t>4/8/2024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4EE7-47BE-4ECE-A170-793C4E56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26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946-24AD-40DD-95A7-49BA49C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537503"/>
            <a:ext cx="10802146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F342-49F6-482D-943E-7E50B169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CE0EE-5809-974D-B9AF-D2401109572B}" type="datetime1">
              <a:rPr lang="en-US" smtClean="0"/>
              <a:t>4/8/2024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1E67-424D-4638-98F8-38E71A41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265F-80A1-448D-A6EB-CE8D6F6E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9405-C6D7-5044-AECD-7CB87D32E022}" type="datetime1">
              <a:rPr lang="en-US" smtClean="0"/>
              <a:t>4/8/2024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B5AEA-8C38-4776-878C-AB01474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56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2" y="708102"/>
            <a:ext cx="5794552" cy="53410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5"/>
            <a:ext cx="4499914" cy="2072564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9B9C-257B-A441-A346-FA446EB3F9D5}" type="datetime1">
              <a:rPr lang="en-US" smtClean="0"/>
              <a:t>4/8/2024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B8C"/>
            </a:gs>
            <a:gs pos="74000">
              <a:srgbClr val="282961"/>
            </a:gs>
            <a:gs pos="83000">
              <a:srgbClr val="282961"/>
            </a:gs>
            <a:gs pos="100000">
              <a:srgbClr val="28296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537503"/>
            <a:ext cx="10802145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1723292"/>
            <a:ext cx="10802144" cy="4181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1632E169-3F2E-8D41-8442-606B636FF0A6}" type="datetime1">
              <a:rPr lang="en-US" smtClean="0"/>
              <a:pPr/>
              <a:t>4/8/2024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BE15108C-154A-4A5A-9C05-91A49A422B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6" name="Logo" descr="Logo, company name&#10;&#10;Description automatically generated">
            <a:extLst>
              <a:ext uri="{FF2B5EF4-FFF2-40B4-BE49-F238E27FC236}">
                <a16:creationId xmlns:a16="http://schemas.microsoft.com/office/drawing/2014/main" id="{514C6874-ED40-E442-BE42-5074D9BE5A6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724" y="6143403"/>
            <a:ext cx="668140" cy="5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9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b="0" i="0" kern="1200">
          <a:solidFill>
            <a:schemeClr val="bg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b="0" i="0" kern="1200">
          <a:solidFill>
            <a:schemeClr val="bg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b="0" i="0" kern="1200">
          <a:solidFill>
            <a:schemeClr val="bg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b="0" i="0" kern="1200">
          <a:solidFill>
            <a:schemeClr val="bg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b="0" i="0" kern="1200">
          <a:solidFill>
            <a:schemeClr val="bg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F956D13-0DCC-7644-915E-5DAFA4CC5B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ts val="2600"/>
              </a:lnSpc>
            </a:pPr>
            <a:r>
              <a:rPr lang="en-US" sz="2000" dirty="0"/>
              <a:t>Public Hearing and First Reading Amending the Name, Boundaries, Powers and Construction of Government Chapter of the Fridley City Charter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8EB9B3-3BAD-8344-9BC8-565EBB07B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4500"/>
              </a:lnSpc>
            </a:pPr>
            <a:r>
              <a:rPr lang="en-US" dirty="0"/>
              <a:t>Ordinance No. 1421</a:t>
            </a:r>
          </a:p>
        </p:txBody>
      </p:sp>
    </p:spTree>
    <p:extLst>
      <p:ext uri="{BB962C8B-B14F-4D97-AF65-F5344CB8AC3E}">
        <p14:creationId xmlns:p14="http://schemas.microsoft.com/office/powerpoint/2010/main" val="1833485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1115E-C1E1-D541-90C0-826CB9745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2A7B9-A75C-594D-BB5B-068B917AF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On January 9 the Charter Commission began review of Chapter 1</a:t>
            </a:r>
          </a:p>
          <a:p>
            <a:pPr lvl="1"/>
            <a:r>
              <a:rPr lang="en-US" dirty="0"/>
              <a:t>Legal review by the City Attorney</a:t>
            </a:r>
          </a:p>
          <a:p>
            <a:pPr lvl="1"/>
            <a:r>
              <a:rPr lang="en-US" dirty="0"/>
              <a:t>Staff review by the City Clerk Division</a:t>
            </a:r>
          </a:p>
          <a:p>
            <a:pPr lvl="1"/>
            <a:r>
              <a:rPr lang="en-US" dirty="0"/>
              <a:t>Comparable municipal charters</a:t>
            </a:r>
          </a:p>
          <a:p>
            <a:pPr lvl="1"/>
            <a:r>
              <a:rPr lang="en-US" dirty="0"/>
              <a:t>State law compliance</a:t>
            </a:r>
          </a:p>
          <a:p>
            <a:pPr lvl="1"/>
            <a:endParaRPr lang="en-US" dirty="0"/>
          </a:p>
          <a:p>
            <a:r>
              <a:rPr lang="en-US" sz="2400" dirty="0"/>
              <a:t>On February 5 the Charter Commission recommended the amendment of Chapter 1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3C2020-37DA-9A46-8C0A-98E8B369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85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1115E-C1E1-D541-90C0-826CB9745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89294"/>
            <a:ext cx="10802145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1, Name, Boundaries, Powers and Construction of Government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2A7B9-A75C-594D-BB5B-068B917AF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1855509"/>
            <a:ext cx="10802144" cy="43008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This chapter introduces the Charter and what it means to be a Charter City:</a:t>
            </a:r>
          </a:p>
          <a:p>
            <a:r>
              <a:rPr lang="en-US" sz="1800" dirty="0"/>
              <a:t>Definitions</a:t>
            </a:r>
          </a:p>
          <a:p>
            <a:r>
              <a:rPr lang="en-US" sz="1800" dirty="0"/>
              <a:t>Name and boundaries of the City</a:t>
            </a:r>
          </a:p>
          <a:p>
            <a:r>
              <a:rPr lang="en-US" sz="1800" dirty="0"/>
              <a:t>Description of powers of the City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3C2020-37DA-9A46-8C0A-98E8B369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86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46745C-4E08-279A-62EA-E056763D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Ordinance No. 1421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C6566-8A0D-7DBD-2A1F-3E36F925B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495" y="1451903"/>
            <a:ext cx="10802144" cy="4300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Aligns the Chapter with the City’s Writing Style Guide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Substantive changes to the Chapter include:</a:t>
            </a:r>
          </a:p>
          <a:p>
            <a:pPr lvl="1"/>
            <a:r>
              <a:rPr lang="en-US" dirty="0"/>
              <a:t>Section 1.01, adds definitions and moves them to the beginning of the Chapter</a:t>
            </a:r>
          </a:p>
          <a:p>
            <a:pPr lvl="1"/>
            <a:r>
              <a:rPr lang="en-US" dirty="0"/>
              <a:t>Section 1.03, moves Charter, A Public Act to earlier in the chapter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C8932-C936-EFD2-D01F-F82781647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28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44D80-4F67-95C4-8267-C1A04C2F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669C5-EF95-9F64-F320-3C3B02D2D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4D5905-7951-ED32-5196-031A72B44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43625"/>
              </p:ext>
            </p:extLst>
          </p:nvPr>
        </p:nvGraphicFramePr>
        <p:xfrm>
          <a:off x="763510" y="1940771"/>
          <a:ext cx="10657280" cy="15144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1935">
                  <a:extLst>
                    <a:ext uri="{9D8B030D-6E8A-4147-A177-3AD203B41FA5}">
                      <a16:colId xmlns:a16="http://schemas.microsoft.com/office/drawing/2014/main" val="3004954741"/>
                    </a:ext>
                  </a:extLst>
                </a:gridCol>
                <a:gridCol w="8315345">
                  <a:extLst>
                    <a:ext uri="{9D8B030D-6E8A-4147-A177-3AD203B41FA5}">
                      <a16:colId xmlns:a16="http://schemas.microsoft.com/office/drawing/2014/main" val="916589932"/>
                    </a:ext>
                  </a:extLst>
                </a:gridCol>
              </a:tblGrid>
              <a:tr h="378623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Date</a:t>
                      </a:r>
                    </a:p>
                  </a:txBody>
                  <a:tcPr marL="87374" marR="87374" marT="43687" marB="4368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Milestone</a:t>
                      </a:r>
                    </a:p>
                  </a:txBody>
                  <a:tcPr marL="87374" marR="87374" marT="43687" marB="4368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781907"/>
                  </a:ext>
                </a:extLst>
              </a:tr>
              <a:tr h="3786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April 22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7374" marR="87374" marT="43687" marB="4368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City Council conducts a second reading of the Ordinance</a:t>
                      </a:r>
                    </a:p>
                  </a:txBody>
                  <a:tcPr marL="87374" marR="87374" marT="43687" marB="4368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5159123"/>
                  </a:ext>
                </a:extLst>
              </a:tr>
              <a:tr h="378623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April 24</a:t>
                      </a:r>
                    </a:p>
                  </a:txBody>
                  <a:tcPr marL="87374" marR="87374" marT="43687" marB="4368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City publishes a summary of Ordinance No. 1421 in the Official Publication</a:t>
                      </a:r>
                    </a:p>
                  </a:txBody>
                  <a:tcPr marL="87374" marR="87374" marT="43687" marB="4368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798769"/>
                  </a:ext>
                </a:extLst>
              </a:tr>
              <a:tr h="378623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July 23</a:t>
                      </a:r>
                    </a:p>
                  </a:txBody>
                  <a:tcPr marL="87374" marR="87374" marT="43687" marB="4368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Revisions to Chapter 1 become effective</a:t>
                      </a:r>
                    </a:p>
                  </a:txBody>
                  <a:tcPr marL="87374" marR="87374" marT="43687" marB="4368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6726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3569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4465-AD0A-CB49-8668-6554907E5E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E3AC2AD-A6C0-D83D-B4E6-6AC4AAC97C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AC24A1-2DC1-EA45-99D7-C85A6543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28727"/>
      </p:ext>
    </p:extLst>
  </p:cSld>
  <p:clrMapOvr>
    <a:masterClrMapping/>
  </p:clrMapOvr>
</p:sld>
</file>

<file path=ppt/theme/theme1.xml><?xml version="1.0" encoding="utf-8"?>
<a:theme xmlns:a="http://schemas.openxmlformats.org/drawingml/2006/main" name="CosineVTI">
  <a:themeElements>
    <a:clrScheme name="Custom 133">
      <a:dk1>
        <a:sysClr val="windowText" lastClr="000000"/>
      </a:dk1>
      <a:lt1>
        <a:sysClr val="window" lastClr="FFFFFF"/>
      </a:lt1>
      <a:dk2>
        <a:srgbClr val="2A2735"/>
      </a:dk2>
      <a:lt2>
        <a:srgbClr val="EEEEEE"/>
      </a:lt2>
      <a:accent1>
        <a:srgbClr val="1EBE9B"/>
      </a:accent1>
      <a:accent2>
        <a:srgbClr val="8F99BB"/>
      </a:accent2>
      <a:accent3>
        <a:srgbClr val="FD8686"/>
      </a:accent3>
      <a:accent4>
        <a:srgbClr val="A3A3C1"/>
      </a:accent4>
      <a:accent5>
        <a:srgbClr val="7162FE"/>
      </a:accent5>
      <a:accent6>
        <a:srgbClr val="E76445"/>
      </a:accent6>
      <a:hlink>
        <a:srgbClr val="EF08F7"/>
      </a:hlink>
      <a:folHlink>
        <a:srgbClr val="8477FE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522</Words>
  <Application>Microsoft Office PowerPoint</Application>
  <PresentationFormat>Widescreen</PresentationFormat>
  <Paragraphs>59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Segoe UI</vt:lpstr>
      <vt:lpstr>Segoe UI Light</vt:lpstr>
      <vt:lpstr>Segoe UI Semilight</vt:lpstr>
      <vt:lpstr>Symbol</vt:lpstr>
      <vt:lpstr>Wingdings</vt:lpstr>
      <vt:lpstr>CosineVTI</vt:lpstr>
      <vt:lpstr>Ordinance No. 1421</vt:lpstr>
      <vt:lpstr>Background</vt:lpstr>
      <vt:lpstr>Chapter 1, Name, Boundaries, Powers and Construction of Government</vt:lpstr>
      <vt:lpstr>Ordinance No. 1421</vt:lpstr>
      <vt:lpstr>Next Steps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Armour</dc:creator>
  <cp:lastModifiedBy>Kondrick, Beth</cp:lastModifiedBy>
  <cp:revision>68</cp:revision>
  <cp:lastPrinted>2023-06-26T20:51:47Z</cp:lastPrinted>
  <dcterms:created xsi:type="dcterms:W3CDTF">2021-11-09T20:53:20Z</dcterms:created>
  <dcterms:modified xsi:type="dcterms:W3CDTF">2024-04-08T15:38:09Z</dcterms:modified>
</cp:coreProperties>
</file>