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saveSubsetFonts="1" autoCompressPictures="0">
  <p:sldMasterIdLst>
    <p:sldMasterId id="2147483752" r:id="rId4"/>
  </p:sldMasterIdLst>
  <p:notesMasterIdLst>
    <p:notesMasterId r:id="rId11"/>
  </p:notesMasterIdLst>
  <p:sldIdLst>
    <p:sldId id="264" r:id="rId5"/>
    <p:sldId id="265" r:id="rId6"/>
    <p:sldId id="273" r:id="rId7"/>
    <p:sldId id="274" r:id="rId8"/>
    <p:sldId id="272" r:id="rId9"/>
    <p:sldId id="27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2961"/>
    <a:srgbClr val="1C355E"/>
    <a:srgbClr val="000B8C"/>
    <a:srgbClr val="D4AF37"/>
    <a:srgbClr val="1EBE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p:cViewPr varScale="1">
        <p:scale>
          <a:sx n="97" d="100"/>
          <a:sy n="97" d="100"/>
        </p:scale>
        <p:origin x="120" y="9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3" d="100"/>
          <a:sy n="83" d="100"/>
        </p:scale>
        <p:origin x="393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ndrick, Beth" userId="d6d34ab8-3ad8-4f36-bf38-00d05cb86f5b" providerId="ADAL" clId="{73061A44-D485-495A-862B-8B15A6830BFD}"/>
    <pc:docChg chg="custSel modSld">
      <pc:chgData name="Kondrick, Beth" userId="d6d34ab8-3ad8-4f36-bf38-00d05cb86f5b" providerId="ADAL" clId="{73061A44-D485-495A-862B-8B15A6830BFD}" dt="2024-04-08T15:42:53.819" v="2399" actId="20577"/>
      <pc:docMkLst>
        <pc:docMk/>
      </pc:docMkLst>
      <pc:sldChg chg="modSp mod modNotesTx">
        <pc:chgData name="Kondrick, Beth" userId="d6d34ab8-3ad8-4f36-bf38-00d05cb86f5b" providerId="ADAL" clId="{73061A44-D485-495A-862B-8B15A6830BFD}" dt="2024-04-08T15:42:53.819" v="2399" actId="20577"/>
        <pc:sldMkLst>
          <pc:docMk/>
          <pc:sldMk cId="1833485790" sldId="264"/>
        </pc:sldMkLst>
        <pc:spChg chg="mod">
          <ac:chgData name="Kondrick, Beth" userId="d6d34ab8-3ad8-4f36-bf38-00d05cb86f5b" providerId="ADAL" clId="{73061A44-D485-495A-862B-8B15A6830BFD}" dt="2024-04-08T15:42:41.646" v="2397" actId="20577"/>
          <ac:spMkLst>
            <pc:docMk/>
            <pc:sldMk cId="1833485790" sldId="264"/>
            <ac:spMk id="2" creationId="{4F956D13-0DCC-7644-915E-5DAFA4CC5B06}"/>
          </ac:spMkLst>
        </pc:spChg>
        <pc:spChg chg="mod">
          <ac:chgData name="Kondrick, Beth" userId="d6d34ab8-3ad8-4f36-bf38-00d05cb86f5b" providerId="ADAL" clId="{73061A44-D485-495A-862B-8B15A6830BFD}" dt="2024-04-08T15:42:53.819" v="2399" actId="20577"/>
          <ac:spMkLst>
            <pc:docMk/>
            <pc:sldMk cId="1833485790" sldId="264"/>
            <ac:spMk id="3" creationId="{F88EB9B3-3BAD-8344-9BC8-565EBB07BEE6}"/>
          </ac:spMkLst>
        </pc:spChg>
      </pc:sldChg>
      <pc:sldChg chg="modNotesTx">
        <pc:chgData name="Kondrick, Beth" userId="d6d34ab8-3ad8-4f36-bf38-00d05cb86f5b" providerId="ADAL" clId="{73061A44-D485-495A-862B-8B15A6830BFD}" dt="2024-04-08T13:24:52.131" v="667" actId="20577"/>
        <pc:sldMkLst>
          <pc:docMk/>
          <pc:sldMk cId="1159134601" sldId="265"/>
        </pc:sldMkLst>
      </pc:sldChg>
      <pc:sldChg chg="modSp mod modNotesTx">
        <pc:chgData name="Kondrick, Beth" userId="d6d34ab8-3ad8-4f36-bf38-00d05cb86f5b" providerId="ADAL" clId="{73061A44-D485-495A-862B-8B15A6830BFD}" dt="2024-04-08T13:30:19.947" v="2310" actId="12"/>
        <pc:sldMkLst>
          <pc:docMk/>
          <pc:sldMk cId="16679671" sldId="272"/>
        </pc:sldMkLst>
        <pc:spChg chg="mod">
          <ac:chgData name="Kondrick, Beth" userId="d6d34ab8-3ad8-4f36-bf38-00d05cb86f5b" providerId="ADAL" clId="{73061A44-D485-495A-862B-8B15A6830BFD}" dt="2024-04-08T13:30:19.947" v="2310" actId="12"/>
          <ac:spMkLst>
            <pc:docMk/>
            <pc:sldMk cId="16679671" sldId="272"/>
            <ac:spMk id="3" creationId="{F2CE38FF-2D7C-77C2-FBBA-1211A9E46A85}"/>
          </ac:spMkLst>
        </pc:spChg>
      </pc:sldChg>
      <pc:sldChg chg="modSp mod modNotesTx">
        <pc:chgData name="Kondrick, Beth" userId="d6d34ab8-3ad8-4f36-bf38-00d05cb86f5b" providerId="ADAL" clId="{73061A44-D485-495A-862B-8B15A6830BFD}" dt="2024-04-08T13:27:54.391" v="1581" actId="20577"/>
        <pc:sldMkLst>
          <pc:docMk/>
          <pc:sldMk cId="1816651773" sldId="273"/>
        </pc:sldMkLst>
        <pc:spChg chg="mod">
          <ac:chgData name="Kondrick, Beth" userId="d6d34ab8-3ad8-4f36-bf38-00d05cb86f5b" providerId="ADAL" clId="{73061A44-D485-495A-862B-8B15A6830BFD}" dt="2024-04-05T21:02:58.804" v="0" actId="255"/>
          <ac:spMkLst>
            <pc:docMk/>
            <pc:sldMk cId="1816651773" sldId="273"/>
            <ac:spMk id="3" creationId="{C919D1BE-541A-CCE0-419D-2BD568D4557A}"/>
          </ac:spMkLst>
        </pc:spChg>
      </pc:sldChg>
      <pc:sldChg chg="modNotesTx">
        <pc:chgData name="Kondrick, Beth" userId="d6d34ab8-3ad8-4f36-bf38-00d05cb86f5b" providerId="ADAL" clId="{73061A44-D485-495A-862B-8B15A6830BFD}" dt="2024-04-08T13:29:02.791" v="1965" actId="20577"/>
        <pc:sldMkLst>
          <pc:docMk/>
          <pc:sldMk cId="4040651807" sldId="2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2F6D8F-C94C-8F4D-B100-C10EE9789CA9}"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0B088-0623-0148-986E-7CE044FF555D}" type="slidenum">
              <a:rPr lang="en-US" smtClean="0"/>
              <a:t>‹#›</a:t>
            </a:fld>
            <a:endParaRPr lang="en-US"/>
          </a:p>
        </p:txBody>
      </p:sp>
    </p:spTree>
    <p:extLst>
      <p:ext uri="{BB962C8B-B14F-4D97-AF65-F5344CB8AC3E}">
        <p14:creationId xmlns:p14="http://schemas.microsoft.com/office/powerpoint/2010/main" val="2364180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evening Mr. Mayor and members of Council. Tonight I have a presentation for the Public Hearing and Resolution No. 2024-42, Approving On-Sale Liquor License for Continental Restaurant</a:t>
            </a:r>
          </a:p>
        </p:txBody>
      </p:sp>
      <p:sp>
        <p:nvSpPr>
          <p:cNvPr id="4" name="Slide Number Placeholder 3"/>
          <p:cNvSpPr>
            <a:spLocks noGrp="1"/>
          </p:cNvSpPr>
          <p:nvPr>
            <p:ph type="sldNum" sz="quarter" idx="5"/>
          </p:nvPr>
        </p:nvSpPr>
        <p:spPr/>
        <p:txBody>
          <a:bodyPr/>
          <a:lstStyle/>
          <a:p>
            <a:fld id="{7F30B088-0623-0148-986E-7CE044FF555D}" type="slidenum">
              <a:rPr lang="en-US" smtClean="0"/>
              <a:t>2</a:t>
            </a:fld>
            <a:endParaRPr lang="en-US"/>
          </a:p>
        </p:txBody>
      </p:sp>
    </p:spTree>
    <p:extLst>
      <p:ext uri="{BB962C8B-B14F-4D97-AF65-F5344CB8AC3E}">
        <p14:creationId xmlns:p14="http://schemas.microsoft.com/office/powerpoint/2010/main" val="777949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Debesay Girmalul has applied for an on-sale liquor license for Continental Restaurant which is located at 1040 Osborne Rd. Mr. Girmalul applied for and was approved for a food only license at this location last year and has been operating with that license. Mr. Girmalul would like to add alcoholic beverages to his menu for customers to enjoy with their meal</a:t>
            </a:r>
          </a:p>
        </p:txBody>
      </p:sp>
      <p:sp>
        <p:nvSpPr>
          <p:cNvPr id="4" name="Slide Number Placeholder 3"/>
          <p:cNvSpPr>
            <a:spLocks noGrp="1"/>
          </p:cNvSpPr>
          <p:nvPr>
            <p:ph type="sldNum" sz="quarter" idx="5"/>
          </p:nvPr>
        </p:nvSpPr>
        <p:spPr/>
        <p:txBody>
          <a:bodyPr/>
          <a:lstStyle/>
          <a:p>
            <a:fld id="{7F30B088-0623-0148-986E-7CE044FF555D}" type="slidenum">
              <a:rPr lang="en-US" smtClean="0"/>
              <a:t>3</a:t>
            </a:fld>
            <a:endParaRPr lang="en-US"/>
          </a:p>
        </p:txBody>
      </p:sp>
    </p:spTree>
    <p:extLst>
      <p:ext uri="{BB962C8B-B14F-4D97-AF65-F5344CB8AC3E}">
        <p14:creationId xmlns:p14="http://schemas.microsoft.com/office/powerpoint/2010/main" val="3266680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stated, Continental Restaurant has been operating as a food only establishment since mid 2023. Public Safety Director Ryan George and myself met with Mr. Girmalul and spoke to him about the past activities at this location and how actions by the previous owner led to their liquor license being revoked. We also made him aware of the 60-40 food ratio. He is committed to operating a safe establishment and understands the stipulations for being issued a liquor license. Based on this meeting and the background investigation that was completed on Mr. Girmalul, staff see no reason to deny the license application.</a:t>
            </a:r>
          </a:p>
        </p:txBody>
      </p:sp>
      <p:sp>
        <p:nvSpPr>
          <p:cNvPr id="4" name="Slide Number Placeholder 3"/>
          <p:cNvSpPr>
            <a:spLocks noGrp="1"/>
          </p:cNvSpPr>
          <p:nvPr>
            <p:ph type="sldNum" sz="quarter" idx="5"/>
          </p:nvPr>
        </p:nvSpPr>
        <p:spPr/>
        <p:txBody>
          <a:bodyPr/>
          <a:lstStyle/>
          <a:p>
            <a:fld id="{7F30B088-0623-0148-986E-7CE044FF555D}" type="slidenum">
              <a:rPr lang="en-US" smtClean="0"/>
              <a:t>4</a:t>
            </a:fld>
            <a:endParaRPr lang="en-US"/>
          </a:p>
        </p:txBody>
      </p:sp>
    </p:spTree>
    <p:extLst>
      <p:ext uri="{BB962C8B-B14F-4D97-AF65-F5344CB8AC3E}">
        <p14:creationId xmlns:p14="http://schemas.microsoft.com/office/powerpoint/2010/main" val="179905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Code requires the Council to conduct the public hearing this evening for approval of an on-sale liquor license. Notice of public hearing was published in the Star Tribune 10 days ahead of tonight’s meeting. If approved, this license will become effective on May 1, 2024 along with all other liquor licenses that are in the process of yearly renewal. </a:t>
            </a:r>
          </a:p>
        </p:txBody>
      </p:sp>
      <p:sp>
        <p:nvSpPr>
          <p:cNvPr id="4" name="Slide Number Placeholder 3"/>
          <p:cNvSpPr>
            <a:spLocks noGrp="1"/>
          </p:cNvSpPr>
          <p:nvPr>
            <p:ph type="sldNum" sz="quarter" idx="5"/>
          </p:nvPr>
        </p:nvSpPr>
        <p:spPr/>
        <p:txBody>
          <a:bodyPr/>
          <a:lstStyle/>
          <a:p>
            <a:fld id="{7F30B088-0623-0148-986E-7CE044FF555D}" type="slidenum">
              <a:rPr lang="en-US" smtClean="0"/>
              <a:t>5</a:t>
            </a:fld>
            <a:endParaRPr lang="en-US"/>
          </a:p>
        </p:txBody>
      </p:sp>
    </p:spTree>
    <p:extLst>
      <p:ext uri="{BB962C8B-B14F-4D97-AF65-F5344CB8AC3E}">
        <p14:creationId xmlns:p14="http://schemas.microsoft.com/office/powerpoint/2010/main" val="3742985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recommends holding the public hearing regarding the On Sale Liquor License Application for Debesay Girmalul, to operate a liquor license at Continental Restaurant and then staff recommends approval of resolution 2024-42, approving on sale liquor license for Continental Restaurant. </a:t>
            </a:r>
          </a:p>
        </p:txBody>
      </p:sp>
      <p:sp>
        <p:nvSpPr>
          <p:cNvPr id="4" name="Slide Number Placeholder 3"/>
          <p:cNvSpPr>
            <a:spLocks noGrp="1"/>
          </p:cNvSpPr>
          <p:nvPr>
            <p:ph type="sldNum" sz="quarter" idx="5"/>
          </p:nvPr>
        </p:nvSpPr>
        <p:spPr/>
        <p:txBody>
          <a:bodyPr/>
          <a:lstStyle/>
          <a:p>
            <a:fld id="{7F30B088-0623-0148-986E-7CE044FF555D}" type="slidenum">
              <a:rPr lang="en-US" smtClean="0"/>
              <a:t>6</a:t>
            </a:fld>
            <a:endParaRPr lang="en-US"/>
          </a:p>
        </p:txBody>
      </p:sp>
    </p:spTree>
    <p:extLst>
      <p:ext uri="{BB962C8B-B14F-4D97-AF65-F5344CB8AC3E}">
        <p14:creationId xmlns:p14="http://schemas.microsoft.com/office/powerpoint/2010/main" val="5071702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a:t>
            </a:fld>
            <a:endParaRPr lang="en-US" dirty="0"/>
          </a:p>
        </p:txBody>
      </p:sp>
      <p:pic>
        <p:nvPicPr>
          <p:cNvPr id="15" name="Picture Background">
            <a:extLst>
              <a:ext uri="{FF2B5EF4-FFF2-40B4-BE49-F238E27FC236}">
                <a16:creationId xmlns:a16="http://schemas.microsoft.com/office/drawing/2014/main" id="{13F2F44C-14F6-BA49-9E7D-0C0A327A109D}"/>
              </a:ext>
            </a:extLst>
          </p:cNvPr>
          <p:cNvPicPr>
            <a:picLocks noChangeAspect="1"/>
          </p:cNvPicPr>
          <p:nvPr userDrawn="1"/>
        </p:nvPicPr>
        <p:blipFill rotWithShape="1">
          <a:blip r:embed="rId2"/>
          <a:srcRect l="24746" t="13610" r="38314" b="24306"/>
          <a:stretch/>
        </p:blipFill>
        <p:spPr>
          <a:xfrm>
            <a:off x="6727679" y="-1554"/>
            <a:ext cx="6120571" cy="6857999"/>
          </a:xfrm>
          <a:custGeom>
            <a:avLst/>
            <a:gdLst/>
            <a:ahLst/>
            <a:cxnLst/>
            <a:rect l="l" t="t" r="r" b="b"/>
            <a:pathLst>
              <a:path w="6129950" h="6861439">
                <a:moveTo>
                  <a:pt x="1687527" y="0"/>
                </a:moveTo>
                <a:lnTo>
                  <a:pt x="6129950" y="0"/>
                </a:lnTo>
                <a:lnTo>
                  <a:pt x="6129950" y="6858000"/>
                </a:lnTo>
                <a:lnTo>
                  <a:pt x="5040333" y="6858000"/>
                </a:lnTo>
                <a:lnTo>
                  <a:pt x="5040333" y="6861439"/>
                </a:lnTo>
                <a:lnTo>
                  <a:pt x="272442" y="6861439"/>
                </a:lnTo>
                <a:lnTo>
                  <a:pt x="196402" y="6549696"/>
                </a:lnTo>
                <a:cubicBezTo>
                  <a:pt x="-517926" y="3427393"/>
                  <a:pt x="946083" y="3323532"/>
                  <a:pt x="946083" y="1"/>
                </a:cubicBezTo>
                <a:lnTo>
                  <a:pt x="1687527" y="1"/>
                </a:lnTo>
                <a:close/>
              </a:path>
            </a:pathLst>
          </a:custGeom>
          <a:noFill/>
          <a:ln>
            <a:noFill/>
          </a:ln>
        </p:spPr>
      </p:pic>
      <p:pic>
        <p:nvPicPr>
          <p:cNvPr id="8" name="Picture 7" descr="Shape&#10;&#10;Description automatically generated with medium confidence">
            <a:extLst>
              <a:ext uri="{FF2B5EF4-FFF2-40B4-BE49-F238E27FC236}">
                <a16:creationId xmlns:a16="http://schemas.microsoft.com/office/drawing/2014/main" id="{AA4088F0-8F59-9C47-A558-617AD957DE0C}"/>
              </a:ext>
            </a:extLst>
          </p:cNvPr>
          <p:cNvPicPr>
            <a:picLocks noChangeAspect="1"/>
          </p:cNvPicPr>
          <p:nvPr userDrawn="1"/>
        </p:nvPicPr>
        <p:blipFill rotWithShape="1">
          <a:blip r:embed="rId3"/>
          <a:srcRect r="16562"/>
          <a:stretch/>
        </p:blipFill>
        <p:spPr>
          <a:xfrm rot="16200000">
            <a:off x="8857476" y="-1106515"/>
            <a:ext cx="2946398" cy="5159425"/>
          </a:xfrm>
          <a:prstGeom prst="rect">
            <a:avLst/>
          </a:prstGeom>
        </p:spPr>
      </p:pic>
      <p:pic>
        <p:nvPicPr>
          <p:cNvPr id="9" name="Picture 8">
            <a:extLst>
              <a:ext uri="{FF2B5EF4-FFF2-40B4-BE49-F238E27FC236}">
                <a16:creationId xmlns:a16="http://schemas.microsoft.com/office/drawing/2014/main" id="{5473BEBF-9072-174A-AC67-83ACBE9D1FC8}"/>
              </a:ext>
            </a:extLst>
          </p:cNvPr>
          <p:cNvPicPr>
            <a:picLocks noChangeAspect="1"/>
          </p:cNvPicPr>
          <p:nvPr userDrawn="1"/>
        </p:nvPicPr>
        <p:blipFill rotWithShape="1">
          <a:blip r:embed="rId4"/>
          <a:srcRect l="14110" t="14085"/>
          <a:stretch/>
        </p:blipFill>
        <p:spPr>
          <a:xfrm rot="16200000">
            <a:off x="7037054" y="3394669"/>
            <a:ext cx="2671558" cy="4264909"/>
          </a:xfrm>
          <a:prstGeom prst="rect">
            <a:avLst/>
          </a:prstGeom>
        </p:spPr>
      </p:pic>
      <p:pic>
        <p:nvPicPr>
          <p:cNvPr id="10" name="Swoosh">
            <a:extLst>
              <a:ext uri="{FF2B5EF4-FFF2-40B4-BE49-F238E27FC236}">
                <a16:creationId xmlns:a16="http://schemas.microsoft.com/office/drawing/2014/main" id="{33F1A0CD-FDFD-A84A-8644-42BAE73C8C20}"/>
              </a:ext>
            </a:extLst>
          </p:cNvPr>
          <p:cNvPicPr>
            <a:picLocks noChangeAspect="1"/>
          </p:cNvPicPr>
          <p:nvPr userDrawn="1"/>
        </p:nvPicPr>
        <p:blipFill rotWithShape="1">
          <a:blip r:embed="rId5"/>
          <a:srcRect r="15583"/>
          <a:stretch/>
        </p:blipFill>
        <p:spPr>
          <a:xfrm rot="15030664">
            <a:off x="3490829" y="1432818"/>
            <a:ext cx="6488219" cy="4402310"/>
          </a:xfrm>
          <a:prstGeom prst="rect">
            <a:avLst/>
          </a:prstGeom>
        </p:spPr>
      </p:pic>
      <p:sp>
        <p:nvSpPr>
          <p:cNvPr id="11" name="Subtitle 2">
            <a:extLst>
              <a:ext uri="{FF2B5EF4-FFF2-40B4-BE49-F238E27FC236}">
                <a16:creationId xmlns:a16="http://schemas.microsoft.com/office/drawing/2014/main" id="{25A98E73-D6F6-B346-BA23-1EF2CB1EEA8C}"/>
              </a:ext>
            </a:extLst>
          </p:cNvPr>
          <p:cNvSpPr>
            <a:spLocks noGrp="1"/>
          </p:cNvSpPr>
          <p:nvPr>
            <p:ph type="subTitle" idx="1"/>
          </p:nvPr>
        </p:nvSpPr>
        <p:spPr>
          <a:xfrm>
            <a:off x="684226" y="4238420"/>
            <a:ext cx="4746202" cy="2309737"/>
          </a:xfrm>
        </p:spPr>
        <p:txBody>
          <a:bodyPr>
            <a:normAutofit/>
          </a:bodyPr>
          <a:lstStyle>
            <a:lvl1pPr marL="0" indent="0">
              <a:lnSpc>
                <a:spcPts val="2600"/>
              </a:lnSpc>
              <a:buNone/>
              <a:defRPr sz="2000"/>
            </a:lvl1pPr>
          </a:lstStyle>
          <a:p>
            <a:r>
              <a:rPr lang="en-US" dirty="0">
                <a:solidFill>
                  <a:schemeClr val="bg1"/>
                </a:solidFill>
              </a:rPr>
              <a:t>Subtitle </a:t>
            </a:r>
          </a:p>
        </p:txBody>
      </p:sp>
      <p:cxnSp>
        <p:nvCxnSpPr>
          <p:cNvPr id="12" name="Gold Line">
            <a:extLst>
              <a:ext uri="{FF2B5EF4-FFF2-40B4-BE49-F238E27FC236}">
                <a16:creationId xmlns:a16="http://schemas.microsoft.com/office/drawing/2014/main" id="{3E9CA7BE-4E79-BE43-9978-CD3FF7F9C442}"/>
              </a:ext>
            </a:extLst>
          </p:cNvPr>
          <p:cNvCxnSpPr/>
          <p:nvPr userDrawn="1"/>
        </p:nvCxnSpPr>
        <p:spPr>
          <a:xfrm>
            <a:off x="788277" y="4018176"/>
            <a:ext cx="2039006" cy="0"/>
          </a:xfrm>
          <a:prstGeom prst="line">
            <a:avLst/>
          </a:prstGeom>
          <a:ln w="44450">
            <a:solidFill>
              <a:srgbClr val="D4AF37"/>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2934ADDB-D9AC-1E46-9A50-FE04A83A916A}"/>
              </a:ext>
            </a:extLst>
          </p:cNvPr>
          <p:cNvSpPr>
            <a:spLocks noGrp="1"/>
          </p:cNvSpPr>
          <p:nvPr>
            <p:ph type="ctrTitle"/>
          </p:nvPr>
        </p:nvSpPr>
        <p:spPr>
          <a:xfrm>
            <a:off x="684225" y="1765496"/>
            <a:ext cx="4746202" cy="2103603"/>
          </a:xfrm>
        </p:spPr>
        <p:txBody>
          <a:bodyPr>
            <a:normAutofit/>
          </a:bodyPr>
          <a:lstStyle>
            <a:lvl1pPr>
              <a:lnSpc>
                <a:spcPts val="4500"/>
              </a:lnSpc>
              <a:defRPr/>
            </a:lvl1pPr>
          </a:lstStyle>
          <a:p>
            <a:endParaRPr lang="en-US" sz="4400" dirty="0">
              <a:solidFill>
                <a:schemeClr val="bg1"/>
              </a:solidFill>
              <a:latin typeface="Segoe UI Light" panose="020B0502040204020203" pitchFamily="34" charset="0"/>
            </a:endParaRPr>
          </a:p>
        </p:txBody>
      </p:sp>
      <p:pic>
        <p:nvPicPr>
          <p:cNvPr id="14" name="Logo" descr="Logo, company name&#10;&#10;Description automatically generated">
            <a:extLst>
              <a:ext uri="{FF2B5EF4-FFF2-40B4-BE49-F238E27FC236}">
                <a16:creationId xmlns:a16="http://schemas.microsoft.com/office/drawing/2014/main" id="{70F77941-4381-5F4A-AE73-E06802AF63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2308" y="691290"/>
            <a:ext cx="1124585" cy="955675"/>
          </a:xfrm>
          <a:prstGeom prst="rect">
            <a:avLst/>
          </a:prstGeom>
        </p:spPr>
      </p:pic>
    </p:spTree>
    <p:extLst>
      <p:ext uri="{BB962C8B-B14F-4D97-AF65-F5344CB8AC3E}">
        <p14:creationId xmlns:p14="http://schemas.microsoft.com/office/powerpoint/2010/main" val="4062945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852050" cy="3020519"/>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6188247" y="713677"/>
            <a:ext cx="5304977" cy="53213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852050" cy="2064710"/>
          </a:xfrm>
        </p:spPr>
        <p:txBody>
          <a:bodyPr/>
          <a:lstStyle>
            <a:lvl1pPr marL="0" indent="0">
              <a:buNone/>
              <a:defRPr lang="en-US" sz="2400" b="0" i="1" kern="1200" smtClean="0">
                <a:solidFill>
                  <a:schemeClr val="bg1"/>
                </a:solidFill>
                <a:latin typeface="Segoe UI" panose="020B0502040204020203" pitchFamily="34" charset="0"/>
                <a:ea typeface="+mn-ea"/>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FDE82F08-2EAE-024D-ACFC-688D96F0FAC5}" type="datetime1">
              <a:rPr lang="en-US" smtClean="0"/>
              <a:t>4/8/2024</a:t>
            </a:fld>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54566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dirty="0"/>
              <a:t>Click to edit Master title style</a:t>
            </a:r>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b="0" i="0">
                <a:solidFill>
                  <a:schemeClr val="bg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AA423010-AAA9-E942-BB1C-8EF05E7B9555}" type="datetime1">
              <a:rPr lang="en-US" smtClean="0"/>
              <a:t>4/8/2024</a:t>
            </a:fld>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a:t>
            </a:fld>
            <a:endParaRPr lang="en-US" dirty="0"/>
          </a:p>
        </p:txBody>
      </p:sp>
    </p:spTree>
    <p:extLst>
      <p:ext uri="{BB962C8B-B14F-4D97-AF65-F5344CB8AC3E}">
        <p14:creationId xmlns:p14="http://schemas.microsoft.com/office/powerpoint/2010/main" val="3343934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a:xfrm>
            <a:off x="691078" y="537503"/>
            <a:ext cx="10802145"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a:xfrm>
            <a:off x="691079" y="1603718"/>
            <a:ext cx="10802144" cy="43008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D1928738-ED55-4C42-89F6-E8536BC52D96}" type="datetime1">
              <a:rPr lang="en-US" smtClean="0"/>
              <a:t>4/8/2024</a:t>
            </a:fld>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19483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b="0" i="0" kern="1200" smtClean="0">
                <a:solidFill>
                  <a:schemeClr val="bg1"/>
                </a:solidFill>
                <a:latin typeface="Segoe UI" panose="020B0502040204020203" pitchFamily="34" charset="0"/>
                <a:ea typeface="+mn-ea"/>
                <a:cs typeface="Segoe UI"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0644809A-EC83-C349-8E28-0560FFF831DC}" type="datetime1">
              <a:rPr lang="en-US" smtClean="0"/>
              <a:t>4/8/2024</a:t>
            </a:fld>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72685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537503"/>
            <a:ext cx="10802146" cy="9144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6" y="1730325"/>
            <a:ext cx="5212080" cy="42273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6281144" y="1730326"/>
            <a:ext cx="5212080" cy="42273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86759A5E-04D8-FF4F-B37B-D2113C5DB2D3}" type="datetime1">
              <a:rPr lang="en-US" smtClean="0"/>
              <a:t>4/8/2024</a:t>
            </a:fld>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1661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537504"/>
            <a:ext cx="10802146" cy="91440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7" y="1663162"/>
            <a:ext cx="5212079"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7" y="2446091"/>
            <a:ext cx="5212080" cy="35959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281144" y="1652817"/>
            <a:ext cx="5212080"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281144" y="2446091"/>
            <a:ext cx="5212080" cy="35959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2B35AD6A-6D43-6949-8879-9AFE1A482FF8}" type="datetime1">
              <a:rPr lang="en-US" smtClean="0"/>
              <a:t>4/8/2024</a:t>
            </a:fld>
            <a:endParaRPr lang="en-US"/>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958026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537503"/>
            <a:ext cx="10802146" cy="914400"/>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139CE0EE-5809-974D-B9AF-D2401109572B}" type="datetime1">
              <a:rPr lang="en-US" smtClean="0"/>
              <a:t>4/8/2024</a:t>
            </a:fld>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5287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F9779405-C6D7-5044-AECD-7CB87D32E022}" type="datetime1">
              <a:rPr lang="en-US" smtClean="0"/>
              <a:t>4/8/2024</a:t>
            </a:fld>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272805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794552" cy="534100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5"/>
            <a:ext cx="4499914" cy="2072564"/>
          </a:xfrm>
        </p:spPr>
        <p:txBody>
          <a:bodyPr>
            <a:normAutofit/>
          </a:bodyPr>
          <a:lstStyle>
            <a:lvl1pPr marL="0" indent="0">
              <a:buNone/>
              <a:defRPr lang="en-US" sz="2400" b="0" i="1" kern="1200" smtClean="0">
                <a:solidFill>
                  <a:schemeClr val="bg1"/>
                </a:solidFill>
                <a:latin typeface="Segoe UI" panose="020B0502040204020203" pitchFamily="34" charset="0"/>
                <a:ea typeface="+mn-ea"/>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dirty="0"/>
              <a:t>Click to edit Master text styles</a:t>
            </a:r>
          </a:p>
        </p:txBody>
      </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25979B9C-257B-A441-A346-FA446EB3F9D5}" type="datetime1">
              <a:rPr lang="en-US" smtClean="0"/>
              <a:t>4/8/2024</a:t>
            </a:fld>
            <a:endParaRPr lang="en-US" dirty="0"/>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768974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000B8C"/>
            </a:gs>
            <a:gs pos="74000">
              <a:srgbClr val="282961"/>
            </a:gs>
            <a:gs pos="83000">
              <a:srgbClr val="282961"/>
            </a:gs>
            <a:gs pos="100000">
              <a:srgbClr val="282961"/>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8" y="537503"/>
            <a:ext cx="10802145" cy="9144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1723292"/>
            <a:ext cx="10802144" cy="41812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b="0" i="0">
                <a:solidFill>
                  <a:schemeClr val="bg1"/>
                </a:solidFill>
                <a:latin typeface="Segoe UI Light" panose="020B0502040204020203" pitchFamily="34" charset="0"/>
                <a:cs typeface="Segoe UI Light" panose="020B0502040204020203" pitchFamily="34" charset="0"/>
              </a:defRPr>
            </a:lvl1pPr>
          </a:lstStyle>
          <a:p>
            <a:fld id="{1632E169-3F2E-8D41-8442-606B636FF0A6}" type="datetime1">
              <a:rPr lang="en-US" smtClean="0"/>
              <a:pPr/>
              <a:t>4/8/2024</a:t>
            </a:fld>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b="0" i="0">
                <a:solidFill>
                  <a:schemeClr val="bg1"/>
                </a:solidFill>
                <a:latin typeface="Segoe UI Light" panose="020B0502040204020203" pitchFamily="34" charset="0"/>
                <a:cs typeface="Segoe UI Light" panose="020B0502040204020203" pitchFamily="34" charset="0"/>
              </a:defRPr>
            </a:lvl1pPr>
          </a:lstStyle>
          <a:p>
            <a:fld id="{BE15108C-154A-4A5A-9C05-91A49A422BA7}" type="slidenum">
              <a:rPr lang="en-US" smtClean="0"/>
              <a:pPr/>
              <a:t>‹#›</a:t>
            </a:fld>
            <a:endParaRPr lang="en-US" dirty="0"/>
          </a:p>
        </p:txBody>
      </p:sp>
      <p:pic>
        <p:nvPicPr>
          <p:cNvPr id="46" name="Logo" descr="Logo, company name&#10;&#10;Description automatically generated">
            <a:extLst>
              <a:ext uri="{FF2B5EF4-FFF2-40B4-BE49-F238E27FC236}">
                <a16:creationId xmlns:a16="http://schemas.microsoft.com/office/drawing/2014/main" id="{514C6874-ED40-E442-BE42-5074D9BE5A6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341724" y="6143403"/>
            <a:ext cx="668140" cy="567787"/>
          </a:xfrm>
          <a:prstGeom prst="rect">
            <a:avLst/>
          </a:prstGeom>
        </p:spPr>
      </p:pic>
    </p:spTree>
    <p:extLst>
      <p:ext uri="{BB962C8B-B14F-4D97-AF65-F5344CB8AC3E}">
        <p14:creationId xmlns:p14="http://schemas.microsoft.com/office/powerpoint/2010/main" val="2884798792"/>
      </p:ext>
    </p:extLst>
  </p:cSld>
  <p:clrMap bg1="lt1" tx1="dk1" bg2="lt2" tx2="dk2" accent1="accent1" accent2="accent2" accent3="accent3" accent4="accent4" accent5="accent5" accent6="accent6" hlink="hlink" folHlink="folHlink"/>
  <p:sldLayoutIdLst>
    <p:sldLayoutId id="2147483764"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Lst>
  <p:hf hdr="0" ftr="0" dt="0"/>
  <p:txStyles>
    <p:titleStyle>
      <a:lvl1pPr algn="l" defTabSz="914400" rtl="0" eaLnBrk="1" latinLnBrk="0" hangingPunct="1">
        <a:lnSpc>
          <a:spcPct val="100000"/>
        </a:lnSpc>
        <a:spcBef>
          <a:spcPct val="0"/>
        </a:spcBef>
        <a:buNone/>
        <a:defRPr sz="4400" b="0" i="0" kern="1200">
          <a:solidFill>
            <a:schemeClr val="bg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b="0" i="0" kern="1200">
          <a:solidFill>
            <a:schemeClr val="bg1"/>
          </a:solidFill>
          <a:latin typeface="Segoe UI" panose="020B0502040204020203" pitchFamily="34" charset="0"/>
          <a:ea typeface="+mn-ea"/>
          <a:cs typeface="Segoe UI" panose="020B0502040204020203" pitchFamily="34" charset="0"/>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b="0" i="0" kern="1200">
          <a:solidFill>
            <a:schemeClr val="bg1"/>
          </a:solidFill>
          <a:latin typeface="Segoe UI" panose="020B0502040204020203" pitchFamily="34" charset="0"/>
          <a:ea typeface="+mn-ea"/>
          <a:cs typeface="Segoe UI" panose="020B0502040204020203" pitchFamily="34" charset="0"/>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b="0" i="0" kern="1200">
          <a:solidFill>
            <a:schemeClr val="bg1"/>
          </a:solidFill>
          <a:latin typeface="Segoe UI" panose="020B0502040204020203" pitchFamily="34" charset="0"/>
          <a:ea typeface="+mn-ea"/>
          <a:cs typeface="Segoe UI" panose="020B0502040204020203" pitchFamily="34" charset="0"/>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b="0" i="0" kern="1200">
          <a:solidFill>
            <a:schemeClr val="bg1"/>
          </a:solidFill>
          <a:latin typeface="Segoe UI" panose="020B0502040204020203" pitchFamily="34" charset="0"/>
          <a:ea typeface="+mn-ea"/>
          <a:cs typeface="Segoe UI" panose="020B0502040204020203" pitchFamily="34" charset="0"/>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b="0" i="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4F956D13-0DCC-7644-915E-5DAFA4CC5B06}"/>
              </a:ext>
            </a:extLst>
          </p:cNvPr>
          <p:cNvSpPr>
            <a:spLocks noGrp="1"/>
          </p:cNvSpPr>
          <p:nvPr>
            <p:ph type="subTitle" idx="1"/>
          </p:nvPr>
        </p:nvSpPr>
        <p:spPr/>
        <p:txBody>
          <a:bodyPr>
            <a:normAutofit/>
          </a:bodyPr>
          <a:lstStyle/>
          <a:p>
            <a:pPr>
              <a:lnSpc>
                <a:spcPts val="2600"/>
              </a:lnSpc>
            </a:pPr>
            <a:r>
              <a:rPr lang="en-US" sz="2000" dirty="0"/>
              <a:t>Approving On-Sale Liquor License for Continental Restaurant</a:t>
            </a:r>
          </a:p>
        </p:txBody>
      </p:sp>
      <p:sp>
        <p:nvSpPr>
          <p:cNvPr id="3" name="Title 2">
            <a:extLst>
              <a:ext uri="{FF2B5EF4-FFF2-40B4-BE49-F238E27FC236}">
                <a16:creationId xmlns:a16="http://schemas.microsoft.com/office/drawing/2014/main" id="{F88EB9B3-3BAD-8344-9BC8-565EBB07BEE6}"/>
              </a:ext>
            </a:extLst>
          </p:cNvPr>
          <p:cNvSpPr>
            <a:spLocks noGrp="1"/>
          </p:cNvSpPr>
          <p:nvPr>
            <p:ph type="ctrTitle"/>
          </p:nvPr>
        </p:nvSpPr>
        <p:spPr/>
        <p:txBody>
          <a:bodyPr>
            <a:noAutofit/>
          </a:bodyPr>
          <a:lstStyle/>
          <a:p>
            <a:pPr>
              <a:lnSpc>
                <a:spcPts val="4500"/>
              </a:lnSpc>
            </a:pPr>
            <a:r>
              <a:rPr lang="en-US" sz="3600" dirty="0">
                <a:latin typeface="Segoe UI" panose="020B0502040204020203" pitchFamily="34" charset="0"/>
                <a:cs typeface="Segoe UI" panose="020B0502040204020203" pitchFamily="34" charset="0"/>
              </a:rPr>
              <a:t>Public Hearing and Resolution No</a:t>
            </a:r>
            <a:r>
              <a:rPr lang="en-US" sz="3600">
                <a:latin typeface="Segoe UI" panose="020B0502040204020203" pitchFamily="34" charset="0"/>
                <a:cs typeface="Segoe UI" panose="020B0502040204020203" pitchFamily="34" charset="0"/>
              </a:rPr>
              <a:t>. </a:t>
            </a:r>
            <a:br>
              <a:rPr lang="en-US" sz="3600">
                <a:latin typeface="Segoe UI" panose="020B0502040204020203" pitchFamily="34" charset="0"/>
                <a:cs typeface="Segoe UI" panose="020B0502040204020203" pitchFamily="34" charset="0"/>
              </a:rPr>
            </a:br>
            <a:r>
              <a:rPr lang="en-US" sz="3600">
                <a:latin typeface="Segoe UI" panose="020B0502040204020203" pitchFamily="34" charset="0"/>
                <a:cs typeface="Segoe UI" panose="020B0502040204020203" pitchFamily="34" charset="0"/>
              </a:rPr>
              <a:t>2024-42</a:t>
            </a:r>
            <a:endParaRPr lang="en-US" sz="36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33485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27717-E9AC-D86E-783C-C368BA173773}"/>
              </a:ext>
            </a:extLst>
          </p:cNvPr>
          <p:cNvSpPr>
            <a:spLocks noGrp="1"/>
          </p:cNvSpPr>
          <p:nvPr>
            <p:ph type="title"/>
          </p:nvPr>
        </p:nvSpPr>
        <p:spPr>
          <a:xfrm>
            <a:off x="691079" y="718116"/>
            <a:ext cx="7920262" cy="773333"/>
          </a:xfrm>
        </p:spPr>
        <p:txBody>
          <a:bodyPr>
            <a:normAutofit/>
          </a:bodyPr>
          <a:lstStyle/>
          <a:p>
            <a:r>
              <a:rPr lang="en-US" sz="4400" dirty="0"/>
              <a:t>Introduction</a:t>
            </a:r>
          </a:p>
        </p:txBody>
      </p:sp>
      <p:sp>
        <p:nvSpPr>
          <p:cNvPr id="3" name="Subtitle 2">
            <a:extLst>
              <a:ext uri="{FF2B5EF4-FFF2-40B4-BE49-F238E27FC236}">
                <a16:creationId xmlns:a16="http://schemas.microsoft.com/office/drawing/2014/main" id="{EAD595D3-7509-4C4D-E446-FE2DB43FB4A9}"/>
              </a:ext>
            </a:extLst>
          </p:cNvPr>
          <p:cNvSpPr>
            <a:spLocks noGrp="1"/>
          </p:cNvSpPr>
          <p:nvPr>
            <p:ph type="body" idx="1"/>
          </p:nvPr>
        </p:nvSpPr>
        <p:spPr>
          <a:xfrm>
            <a:off x="762098" y="1660855"/>
            <a:ext cx="11116224" cy="3949832"/>
          </a:xfrm>
        </p:spPr>
        <p:txBody>
          <a:bodyPr>
            <a:normAutofit/>
          </a:bodyPr>
          <a:lstStyle/>
          <a:p>
            <a:pPr marL="342900" indent="-342900">
              <a:buFont typeface="Arial" panose="020B0604020202020204" pitchFamily="34" charset="0"/>
              <a:buChar char="•"/>
            </a:pPr>
            <a:r>
              <a:rPr lang="en-US" dirty="0"/>
              <a:t>Debesay Girmalul has applied for an On-Sale Liquor License for Continental Restaurant, 1040 Osborne Rd</a:t>
            </a:r>
          </a:p>
          <a:p>
            <a:pPr marL="342900" indent="-342900">
              <a:buFont typeface="Arial" panose="020B0604020202020204" pitchFamily="34" charset="0"/>
              <a:buChar char="•"/>
            </a:pPr>
            <a:r>
              <a:rPr lang="en-US" dirty="0"/>
              <a:t>Mr. Girmalul currently operates a restaurant at this location with a food only license</a:t>
            </a:r>
          </a:p>
          <a:p>
            <a:pPr marL="342900" indent="-342900">
              <a:buFont typeface="Arial" panose="020B0604020202020204" pitchFamily="34" charset="0"/>
              <a:buChar char="•"/>
            </a:pPr>
            <a:r>
              <a:rPr lang="en-US" dirty="0"/>
              <a:t>Mr. Girmalul would like to add alcoholic beverage options to his menu for patrons to enjoy with their meal</a:t>
            </a:r>
          </a:p>
          <a:p>
            <a:endParaRPr lang="en-US" dirty="0"/>
          </a:p>
        </p:txBody>
      </p:sp>
      <p:sp>
        <p:nvSpPr>
          <p:cNvPr id="4" name="Slide Number Placeholder 3">
            <a:extLst>
              <a:ext uri="{FF2B5EF4-FFF2-40B4-BE49-F238E27FC236}">
                <a16:creationId xmlns:a16="http://schemas.microsoft.com/office/drawing/2014/main" id="{66C17F12-CC24-2E35-07AD-56029E019E4A}"/>
              </a:ext>
            </a:extLst>
          </p:cNvPr>
          <p:cNvSpPr>
            <a:spLocks noGrp="1"/>
          </p:cNvSpPr>
          <p:nvPr>
            <p:ph type="sldNum" sz="quarter" idx="12"/>
          </p:nvPr>
        </p:nvSpPr>
        <p:spPr/>
        <p:txBody>
          <a:bodyPr/>
          <a:lstStyle/>
          <a:p>
            <a:fld id="{BE15108C-154A-4A5A-9C05-91A49A422BA7}" type="slidenum">
              <a:rPr lang="en-US" smtClean="0"/>
              <a:t>3</a:t>
            </a:fld>
            <a:endParaRPr lang="en-US" dirty="0"/>
          </a:p>
        </p:txBody>
      </p:sp>
    </p:spTree>
    <p:extLst>
      <p:ext uri="{BB962C8B-B14F-4D97-AF65-F5344CB8AC3E}">
        <p14:creationId xmlns:p14="http://schemas.microsoft.com/office/powerpoint/2010/main" val="1159134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E50D4-63C6-8EAB-8373-16EAFF4DB6C0}"/>
              </a:ext>
            </a:extLst>
          </p:cNvPr>
          <p:cNvSpPr>
            <a:spLocks noGrp="1"/>
          </p:cNvSpPr>
          <p:nvPr>
            <p:ph type="title"/>
          </p:nvPr>
        </p:nvSpPr>
        <p:spPr/>
        <p:txBody>
          <a:bodyPr>
            <a:normAutofit/>
          </a:bodyPr>
          <a:lstStyle/>
          <a:p>
            <a:r>
              <a:rPr lang="en-US" dirty="0"/>
              <a:t>Background and Analysis</a:t>
            </a:r>
          </a:p>
        </p:txBody>
      </p:sp>
      <p:sp>
        <p:nvSpPr>
          <p:cNvPr id="3" name="Content Placeholder 2">
            <a:extLst>
              <a:ext uri="{FF2B5EF4-FFF2-40B4-BE49-F238E27FC236}">
                <a16:creationId xmlns:a16="http://schemas.microsoft.com/office/drawing/2014/main" id="{C919D1BE-541A-CCE0-419D-2BD568D4557A}"/>
              </a:ext>
            </a:extLst>
          </p:cNvPr>
          <p:cNvSpPr>
            <a:spLocks noGrp="1"/>
          </p:cNvSpPr>
          <p:nvPr>
            <p:ph idx="1"/>
          </p:nvPr>
        </p:nvSpPr>
        <p:spPr/>
        <p:txBody>
          <a:bodyPr vert="horz" lIns="91440" tIns="45720" rIns="91440" bIns="45720" rtlCol="0" anchor="t">
            <a:normAutofit/>
          </a:bodyPr>
          <a:lstStyle/>
          <a:p>
            <a:r>
              <a:rPr lang="en-US" dirty="0">
                <a:latin typeface="Segoe UI"/>
                <a:cs typeface="Segoe UI"/>
              </a:rPr>
              <a:t>Continental Restaurant began operations as a food only establishment in the fall of 2023. </a:t>
            </a:r>
          </a:p>
          <a:p>
            <a:r>
              <a:rPr lang="en-US" sz="2000" dirty="0"/>
              <a:t>Mr. Girmalul is aware of safety concerns at this location and the past liquor licensee at this location having their liquor license revoked.  He is committed to operating a safe establishment.</a:t>
            </a:r>
          </a:p>
          <a:p>
            <a:r>
              <a:rPr lang="en-US" sz="2000" dirty="0"/>
              <a:t>A background investigation has been completed for by the Clerk’s Office and Public Safety division and findings showed no outstanding issues or reasons to deny the license. </a:t>
            </a:r>
            <a:endParaRPr lang="en-US" sz="2400" dirty="0"/>
          </a:p>
        </p:txBody>
      </p:sp>
      <p:sp>
        <p:nvSpPr>
          <p:cNvPr id="4" name="Slide Number Placeholder 3">
            <a:extLst>
              <a:ext uri="{FF2B5EF4-FFF2-40B4-BE49-F238E27FC236}">
                <a16:creationId xmlns:a16="http://schemas.microsoft.com/office/drawing/2014/main" id="{6823302F-470A-FC7B-37F4-830725B510A5}"/>
              </a:ext>
            </a:extLst>
          </p:cNvPr>
          <p:cNvSpPr>
            <a:spLocks noGrp="1"/>
          </p:cNvSpPr>
          <p:nvPr>
            <p:ph type="sldNum" sz="quarter" idx="12"/>
          </p:nvPr>
        </p:nvSpPr>
        <p:spPr/>
        <p:txBody>
          <a:bodyPr/>
          <a:lstStyle/>
          <a:p>
            <a:fld id="{BE15108C-154A-4A5A-9C05-91A49A422BA7}" type="slidenum">
              <a:rPr lang="en-US" smtClean="0"/>
              <a:t>4</a:t>
            </a:fld>
            <a:endParaRPr lang="en-US"/>
          </a:p>
        </p:txBody>
      </p:sp>
    </p:spTree>
    <p:extLst>
      <p:ext uri="{BB962C8B-B14F-4D97-AF65-F5344CB8AC3E}">
        <p14:creationId xmlns:p14="http://schemas.microsoft.com/office/powerpoint/2010/main" val="1816651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2D05-C29C-BCC4-3419-E2CDE3995CC4}"/>
              </a:ext>
            </a:extLst>
          </p:cNvPr>
          <p:cNvSpPr>
            <a:spLocks noGrp="1"/>
          </p:cNvSpPr>
          <p:nvPr>
            <p:ph type="title"/>
          </p:nvPr>
        </p:nvSpPr>
        <p:spPr/>
        <p:txBody>
          <a:bodyPr/>
          <a:lstStyle/>
          <a:p>
            <a:r>
              <a:rPr lang="en-US" dirty="0"/>
              <a:t>Background and Analysis</a:t>
            </a:r>
          </a:p>
        </p:txBody>
      </p:sp>
      <p:sp>
        <p:nvSpPr>
          <p:cNvPr id="3" name="Content Placeholder 2">
            <a:extLst>
              <a:ext uri="{FF2B5EF4-FFF2-40B4-BE49-F238E27FC236}">
                <a16:creationId xmlns:a16="http://schemas.microsoft.com/office/drawing/2014/main" id="{832051FE-A2F8-38E8-FA84-652E5E2695B7}"/>
              </a:ext>
            </a:extLst>
          </p:cNvPr>
          <p:cNvSpPr>
            <a:spLocks noGrp="1"/>
          </p:cNvSpPr>
          <p:nvPr>
            <p:ph idx="1"/>
          </p:nvPr>
        </p:nvSpPr>
        <p:spPr/>
        <p:txBody>
          <a:bodyPr/>
          <a:lstStyle/>
          <a:p>
            <a:r>
              <a:rPr lang="en-US" dirty="0"/>
              <a:t>Fridley City Code Section 603.07, subd. 1 requires the City Council to conduct a public hearing to consider approval of On-Sale Liquor Licenses.</a:t>
            </a:r>
          </a:p>
          <a:p>
            <a:r>
              <a:rPr lang="en-US" dirty="0"/>
              <a:t>A Notice of Public Hearing regarding the license application shall be published in the official newspaper at least ten (10) days in advance of public hearing. </a:t>
            </a:r>
          </a:p>
          <a:p>
            <a:r>
              <a:rPr lang="en-US" dirty="0"/>
              <a:t>The Notice of Public Hearing was published in the Star Tribune on March 28, 2024.</a:t>
            </a:r>
          </a:p>
          <a:p>
            <a:r>
              <a:rPr lang="en-US" dirty="0"/>
              <a:t>If approved tonight, the license will become effective May 1, 2024 along with our current licenses that are in process of renewal. </a:t>
            </a:r>
          </a:p>
        </p:txBody>
      </p:sp>
      <p:sp>
        <p:nvSpPr>
          <p:cNvPr id="4" name="Slide Number Placeholder 3">
            <a:extLst>
              <a:ext uri="{FF2B5EF4-FFF2-40B4-BE49-F238E27FC236}">
                <a16:creationId xmlns:a16="http://schemas.microsoft.com/office/drawing/2014/main" id="{F377BE97-DC4A-E83D-D283-DF8E0E7E8A99}"/>
              </a:ext>
            </a:extLst>
          </p:cNvPr>
          <p:cNvSpPr>
            <a:spLocks noGrp="1"/>
          </p:cNvSpPr>
          <p:nvPr>
            <p:ph type="sldNum" sz="quarter" idx="12"/>
          </p:nvPr>
        </p:nvSpPr>
        <p:spPr/>
        <p:txBody>
          <a:bodyPr/>
          <a:lstStyle/>
          <a:p>
            <a:fld id="{BE15108C-154A-4A5A-9C05-91A49A422BA7}" type="slidenum">
              <a:rPr lang="en-US" smtClean="0"/>
              <a:t>5</a:t>
            </a:fld>
            <a:endParaRPr lang="en-US"/>
          </a:p>
        </p:txBody>
      </p:sp>
    </p:spTree>
    <p:extLst>
      <p:ext uri="{BB962C8B-B14F-4D97-AF65-F5344CB8AC3E}">
        <p14:creationId xmlns:p14="http://schemas.microsoft.com/office/powerpoint/2010/main" val="4040651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9D9DF-E7BD-477F-0DC5-E8695A225435}"/>
              </a:ext>
            </a:extLst>
          </p:cNvPr>
          <p:cNvSpPr>
            <a:spLocks noGrp="1"/>
          </p:cNvSpPr>
          <p:nvPr>
            <p:ph type="title"/>
          </p:nvPr>
        </p:nvSpPr>
        <p:spPr/>
        <p:txBody>
          <a:bodyPr/>
          <a:lstStyle/>
          <a:p>
            <a:r>
              <a:rPr lang="en-US" dirty="0"/>
              <a:t>Recommendation</a:t>
            </a:r>
          </a:p>
        </p:txBody>
      </p:sp>
      <p:sp>
        <p:nvSpPr>
          <p:cNvPr id="3" name="Content Placeholder 2">
            <a:extLst>
              <a:ext uri="{FF2B5EF4-FFF2-40B4-BE49-F238E27FC236}">
                <a16:creationId xmlns:a16="http://schemas.microsoft.com/office/drawing/2014/main" id="{F2CE38FF-2D7C-77C2-FBBA-1211A9E46A85}"/>
              </a:ext>
            </a:extLst>
          </p:cNvPr>
          <p:cNvSpPr>
            <a:spLocks noGrp="1"/>
          </p:cNvSpPr>
          <p:nvPr>
            <p:ph idx="1"/>
          </p:nvPr>
        </p:nvSpPr>
        <p:spPr/>
        <p:txBody>
          <a:bodyPr vert="horz" lIns="91440" tIns="45720" rIns="91440" bIns="45720" rtlCol="0" anchor="t">
            <a:normAutofit/>
          </a:bodyPr>
          <a:lstStyle/>
          <a:p>
            <a:r>
              <a:rPr lang="en-US" sz="2400" dirty="0">
                <a:latin typeface="Segoe UI"/>
                <a:cs typeface="Segoe UI"/>
              </a:rPr>
              <a:t>Hold a public hearing regarding the On Sale Liquor License Application for Debesay Girmalul, Applicant, to operate a liquor license at Continental Restaurant, 1040 Osborne Rd NE</a:t>
            </a:r>
          </a:p>
          <a:p>
            <a:r>
              <a:rPr lang="en-US" sz="2400" dirty="0">
                <a:latin typeface="Segoe UI"/>
                <a:cs typeface="Segoe UI"/>
              </a:rPr>
              <a:t>Approve Resolution 2024-42, Approving On Sale Liquor License for Continental Restaurant</a:t>
            </a:r>
          </a:p>
        </p:txBody>
      </p:sp>
      <p:sp>
        <p:nvSpPr>
          <p:cNvPr id="4" name="Slide Number Placeholder 3">
            <a:extLst>
              <a:ext uri="{FF2B5EF4-FFF2-40B4-BE49-F238E27FC236}">
                <a16:creationId xmlns:a16="http://schemas.microsoft.com/office/drawing/2014/main" id="{477E58E1-1179-4BA1-1111-F6CCB2956870}"/>
              </a:ext>
            </a:extLst>
          </p:cNvPr>
          <p:cNvSpPr>
            <a:spLocks noGrp="1"/>
          </p:cNvSpPr>
          <p:nvPr>
            <p:ph type="sldNum" sz="quarter" idx="12"/>
          </p:nvPr>
        </p:nvSpPr>
        <p:spPr/>
        <p:txBody>
          <a:bodyPr/>
          <a:lstStyle/>
          <a:p>
            <a:fld id="{BE15108C-154A-4A5A-9C05-91A49A422BA7}" type="slidenum">
              <a:rPr lang="en-US" smtClean="0"/>
              <a:t>6</a:t>
            </a:fld>
            <a:endParaRPr lang="en-US"/>
          </a:p>
        </p:txBody>
      </p:sp>
    </p:spTree>
    <p:extLst>
      <p:ext uri="{BB962C8B-B14F-4D97-AF65-F5344CB8AC3E}">
        <p14:creationId xmlns:p14="http://schemas.microsoft.com/office/powerpoint/2010/main" val="1667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CA2D8-40B8-1305-18B8-5BFA7CF25062}"/>
              </a:ext>
            </a:extLst>
          </p:cNvPr>
          <p:cNvSpPr>
            <a:spLocks noGrp="1"/>
          </p:cNvSpPr>
          <p:nvPr>
            <p:ph type="title"/>
          </p:nvPr>
        </p:nvSpPr>
        <p:spPr/>
        <p:txBody>
          <a:bodyPr/>
          <a:lstStyle/>
          <a:p>
            <a:r>
              <a:rPr lang="en-US" dirty="0"/>
              <a:t>Questions?</a:t>
            </a:r>
          </a:p>
        </p:txBody>
      </p:sp>
      <p:sp>
        <p:nvSpPr>
          <p:cNvPr id="3" name="Subtitle 2">
            <a:extLst>
              <a:ext uri="{FF2B5EF4-FFF2-40B4-BE49-F238E27FC236}">
                <a16:creationId xmlns:a16="http://schemas.microsoft.com/office/drawing/2014/main" id="{5B9EBB21-4482-90C4-7B0B-52EC620F7EE8}"/>
              </a:ext>
            </a:extLst>
          </p:cNvPr>
          <p:cNvSpPr>
            <a:spLocks noGrp="1"/>
          </p:cNvSpPr>
          <p:nvPr>
            <p:ph idx="1"/>
          </p:nvPr>
        </p:nvSpPr>
        <p:spPr/>
        <p:txBody>
          <a:bodyPr>
            <a:normAutofit/>
          </a:bodyPr>
          <a:lstStyle/>
          <a:p>
            <a:pPr marL="0" indent="0">
              <a:buNone/>
            </a:pPr>
            <a:r>
              <a:rPr lang="en-US" sz="2400" dirty="0"/>
              <a:t>Thank you.</a:t>
            </a:r>
          </a:p>
        </p:txBody>
      </p:sp>
      <p:sp>
        <p:nvSpPr>
          <p:cNvPr id="4" name="Slide Number Placeholder 3">
            <a:extLst>
              <a:ext uri="{FF2B5EF4-FFF2-40B4-BE49-F238E27FC236}">
                <a16:creationId xmlns:a16="http://schemas.microsoft.com/office/drawing/2014/main" id="{D22D1C80-2EA3-EEAC-A53A-EA14937C2E41}"/>
              </a:ext>
            </a:extLst>
          </p:cNvPr>
          <p:cNvSpPr>
            <a:spLocks noGrp="1"/>
          </p:cNvSpPr>
          <p:nvPr>
            <p:ph type="sldNum" sz="quarter" idx="12"/>
          </p:nvPr>
        </p:nvSpPr>
        <p:spPr/>
        <p:txBody>
          <a:bodyPr/>
          <a:lstStyle/>
          <a:p>
            <a:fld id="{BE15108C-154A-4A5A-9C05-91A49A422BA7}" type="slidenum">
              <a:rPr lang="en-US" smtClean="0"/>
              <a:t>7</a:t>
            </a:fld>
            <a:endParaRPr lang="en-US" dirty="0"/>
          </a:p>
        </p:txBody>
      </p:sp>
    </p:spTree>
    <p:extLst>
      <p:ext uri="{BB962C8B-B14F-4D97-AF65-F5344CB8AC3E}">
        <p14:creationId xmlns:p14="http://schemas.microsoft.com/office/powerpoint/2010/main" val="1312427605"/>
      </p:ext>
    </p:extLst>
  </p:cSld>
  <p:clrMapOvr>
    <a:masterClrMapping/>
  </p:clrMapOvr>
</p:sld>
</file>

<file path=ppt/theme/theme1.xml><?xml version="1.0" encoding="utf-8"?>
<a:theme xmlns:a="http://schemas.openxmlformats.org/drawingml/2006/main" name="CosineVTI">
  <a:themeElements>
    <a:clrScheme name="Custom 133">
      <a:dk1>
        <a:sysClr val="windowText" lastClr="000000"/>
      </a:dk1>
      <a:lt1>
        <a:sysClr val="window" lastClr="FFFFFF"/>
      </a:lt1>
      <a:dk2>
        <a:srgbClr val="2A2735"/>
      </a:dk2>
      <a:lt2>
        <a:srgbClr val="EEEEEE"/>
      </a:lt2>
      <a:accent1>
        <a:srgbClr val="1EBE9B"/>
      </a:accent1>
      <a:accent2>
        <a:srgbClr val="8F99BB"/>
      </a:accent2>
      <a:accent3>
        <a:srgbClr val="FD8686"/>
      </a:accent3>
      <a:accent4>
        <a:srgbClr val="A3A3C1"/>
      </a:accent4>
      <a:accent5>
        <a:srgbClr val="7162FE"/>
      </a:accent5>
      <a:accent6>
        <a:srgbClr val="E76445"/>
      </a:accent6>
      <a:hlink>
        <a:srgbClr val="EF08F7"/>
      </a:hlink>
      <a:folHlink>
        <a:srgbClr val="8477FE"/>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A23326E8058CB4A854582FE0934BEF2" ma:contentTypeVersion="5" ma:contentTypeDescription="Create a new document." ma:contentTypeScope="" ma:versionID="a26ecb4ffacdb9a2882600e4fbd783eb">
  <xsd:schema xmlns:xsd="http://www.w3.org/2001/XMLSchema" xmlns:xs="http://www.w3.org/2001/XMLSchema" xmlns:p="http://schemas.microsoft.com/office/2006/metadata/properties" xmlns:ns2="19ce59b7-9b5c-48cd-b67c-d08fb27c4a09" xmlns:ns3="56bcc38d-0969-4654-a47a-75db0acef5be" targetNamespace="http://schemas.microsoft.com/office/2006/metadata/properties" ma:root="true" ma:fieldsID="bdb6457e22bef2377a280169eebd9a47" ns2:_="" ns3:_="">
    <xsd:import namespace="19ce59b7-9b5c-48cd-b67c-d08fb27c4a09"/>
    <xsd:import namespace="56bcc38d-0969-4654-a47a-75db0acef5b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ce59b7-9b5c-48cd-b67c-d08fb27c4a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bcc38d-0969-4654-a47a-75db0acef5b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B0657B-523F-4C27-8DDE-2306D3108192}">
  <ds:schemaRefs>
    <ds:schemaRef ds:uri="http://schemas.microsoft.com/sharepoint/v3/contenttype/forms"/>
  </ds:schemaRefs>
</ds:datastoreItem>
</file>

<file path=customXml/itemProps2.xml><?xml version="1.0" encoding="utf-8"?>
<ds:datastoreItem xmlns:ds="http://schemas.openxmlformats.org/officeDocument/2006/customXml" ds:itemID="{C033A686-E88E-45D3-A4D1-D8FBD3A96D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ce59b7-9b5c-48cd-b67c-d08fb27c4a09"/>
    <ds:schemaRef ds:uri="56bcc38d-0969-4654-a47a-75db0acef5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F117F1-F57C-4329-876D-7DA2AF2CA24F}">
  <ds:schemaRefs>
    <ds:schemaRef ds:uri="http://schemas.microsoft.com/office/2006/documentManagement/types"/>
    <ds:schemaRef ds:uri="http://www.w3.org/XML/1998/namespace"/>
    <ds:schemaRef ds:uri="http://purl.org/dc/elements/1.1/"/>
    <ds:schemaRef ds:uri="19ce59b7-9b5c-48cd-b67c-d08fb27c4a09"/>
    <ds:schemaRef ds:uri="http://schemas.microsoft.com/office/infopath/2007/PartnerControls"/>
    <ds:schemaRef ds:uri="http://purl.org/dc/terms/"/>
    <ds:schemaRef ds:uri="http://schemas.openxmlformats.org/package/2006/metadata/core-properties"/>
    <ds:schemaRef ds:uri="56bcc38d-0969-4654-a47a-75db0acef5b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429</TotalTime>
  <Words>620</Words>
  <Application>Microsoft Office PowerPoint</Application>
  <PresentationFormat>Widescreen</PresentationFormat>
  <Paragraphs>35</Paragraphs>
  <Slides>6</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Segoe UI</vt:lpstr>
      <vt:lpstr>Segoe UI Light</vt:lpstr>
      <vt:lpstr>Segoe UI Semilight</vt:lpstr>
      <vt:lpstr>Wingdings</vt:lpstr>
      <vt:lpstr>CosineVTI</vt:lpstr>
      <vt:lpstr>Public Hearing and Resolution No.  2024-42</vt:lpstr>
      <vt:lpstr>Introduction</vt:lpstr>
      <vt:lpstr>Background and Analysis</vt:lpstr>
      <vt:lpstr>Background and Analysis</vt:lpstr>
      <vt:lpstr>Recommendation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Armour</dc:creator>
  <cp:lastModifiedBy>Kondrick, Beth</cp:lastModifiedBy>
  <cp:revision>92</cp:revision>
  <dcterms:created xsi:type="dcterms:W3CDTF">2021-11-09T20:53:20Z</dcterms:created>
  <dcterms:modified xsi:type="dcterms:W3CDTF">2024-04-08T15:42:54Z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0x0101006A23326E8058CB4A854582FE0934BEF2</vt:lpwstr>
  </property>
  <property fmtid="{D5CDD505-2E9C-101B-9397-08002B2CF9AE}" pid="3" name="_dlc_DocIdItemGuid">
    <vt:lpwstr>0116543e-fa5f-4497-966f-8d9cf26b69fe</vt:lpwstr>
  </property>
</Properties>
</file>