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0"/>
  </p:notesMasterIdLst>
  <p:handoutMasterIdLst>
    <p:handoutMasterId r:id="rId11"/>
  </p:handoutMasterIdLst>
  <p:sldIdLst>
    <p:sldId id="256" r:id="rId2"/>
    <p:sldId id="260" r:id="rId3"/>
    <p:sldId id="369" r:id="rId4"/>
    <p:sldId id="360" r:id="rId5"/>
    <p:sldId id="276" r:id="rId6"/>
    <p:sldId id="377" r:id="rId7"/>
    <p:sldId id="379" r:id="rId8"/>
    <p:sldId id="265" r:id="rId9"/>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487"/>
    <a:srgbClr val="4DA631"/>
    <a:srgbClr val="D4AF37"/>
    <a:srgbClr val="E8751F"/>
    <a:srgbClr val="551188"/>
    <a:srgbClr val="FFFFFF"/>
    <a:srgbClr val="666666"/>
    <a:srgbClr val="B10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76443" autoAdjust="0"/>
  </p:normalViewPr>
  <p:slideViewPr>
    <p:cSldViewPr snapToGrid="0">
      <p:cViewPr varScale="1">
        <p:scale>
          <a:sx n="87" d="100"/>
          <a:sy n="87" d="100"/>
        </p:scale>
        <p:origin x="1224"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87" tIns="46244" rIns="92487" bIns="46244" rtlCol="0"/>
          <a:lstStyle>
            <a:lvl1pPr algn="r">
              <a:defRPr sz="1200"/>
            </a:lvl1pPr>
          </a:lstStyle>
          <a:p>
            <a:fld id="{5CBFEBF6-56AE-4034-828F-B38CAAD029B7}" type="datetime1">
              <a:rPr lang="en-US" smtClean="0"/>
              <a:t>12/11/2023</a:t>
            </a:fld>
            <a:endParaRPr lang="en-US" dirty="0"/>
          </a:p>
        </p:txBody>
      </p:sp>
      <p:sp>
        <p:nvSpPr>
          <p:cNvPr id="4" name="Footer Placeholder 3"/>
          <p:cNvSpPr>
            <a:spLocks noGrp="1"/>
          </p:cNvSpPr>
          <p:nvPr>
            <p:ph type="ftr" sz="quarter" idx="2"/>
          </p:nvPr>
        </p:nvSpPr>
        <p:spPr>
          <a:xfrm>
            <a:off x="0" y="8772670"/>
            <a:ext cx="3011699" cy="463407"/>
          </a:xfrm>
          <a:prstGeom prst="rect">
            <a:avLst/>
          </a:prstGeom>
        </p:spPr>
        <p:txBody>
          <a:bodyPr vert="horz" lIns="92487" tIns="46244" rIns="92487" bIns="462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70"/>
            <a:ext cx="3011699" cy="463407"/>
          </a:xfrm>
          <a:prstGeom prst="rect">
            <a:avLst/>
          </a:prstGeom>
        </p:spPr>
        <p:txBody>
          <a:bodyPr vert="horz" lIns="92487" tIns="46244" rIns="92487" bIns="46244" rtlCol="0" anchor="b"/>
          <a:lstStyle>
            <a:lvl1pPr algn="r">
              <a:defRPr sz="1200"/>
            </a:lvl1pPr>
          </a:lstStyle>
          <a:p>
            <a:fld id="{C5740576-E650-4B6C-A1B2-AF48BF78DB4E}" type="slidenum">
              <a:rPr lang="en-US" smtClean="0"/>
              <a:t>‹#›</a:t>
            </a:fld>
            <a:endParaRPr lang="en-US" dirty="0"/>
          </a:p>
        </p:txBody>
      </p:sp>
    </p:spTree>
    <p:extLst>
      <p:ext uri="{BB962C8B-B14F-4D97-AF65-F5344CB8AC3E}">
        <p14:creationId xmlns:p14="http://schemas.microsoft.com/office/powerpoint/2010/main" val="301215516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87" tIns="46244" rIns="92487" bIns="46244" rtlCol="0"/>
          <a:lstStyle>
            <a:lvl1pPr algn="r">
              <a:defRPr sz="1200"/>
            </a:lvl1pPr>
          </a:lstStyle>
          <a:p>
            <a:fld id="{787C4002-F73A-4B2A-954C-D556FCFCA60A}" type="datetime1">
              <a:rPr lang="en-US" smtClean="0"/>
              <a:t>12/11/2023</a:t>
            </a:fld>
            <a:endParaRPr lang="en-US" dirty="0"/>
          </a:p>
        </p:txBody>
      </p:sp>
      <p:sp>
        <p:nvSpPr>
          <p:cNvPr id="4" name="Slide Image Placeholder 3"/>
          <p:cNvSpPr>
            <a:spLocks noGrp="1" noRot="1" noChangeAspect="1"/>
          </p:cNvSpPr>
          <p:nvPr>
            <p:ph type="sldImg" idx="2"/>
          </p:nvPr>
        </p:nvSpPr>
        <p:spPr>
          <a:xfrm>
            <a:off x="704850" y="1154113"/>
            <a:ext cx="5540375" cy="3117850"/>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444862"/>
            <a:ext cx="5560060" cy="3636705"/>
          </a:xfrm>
          <a:prstGeom prst="rect">
            <a:avLst/>
          </a:prstGeom>
        </p:spPr>
        <p:txBody>
          <a:bodyPr vert="horz" lIns="92487" tIns="46244" rIns="92487" bIns="462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11699" cy="463407"/>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70"/>
            <a:ext cx="3011699" cy="463407"/>
          </a:xfrm>
          <a:prstGeom prst="rect">
            <a:avLst/>
          </a:prstGeom>
        </p:spPr>
        <p:txBody>
          <a:bodyPr vert="horz" lIns="92487" tIns="46244" rIns="92487" bIns="46244" rtlCol="0" anchor="b"/>
          <a:lstStyle>
            <a:lvl1pPr algn="r">
              <a:defRPr sz="1200"/>
            </a:lvl1pPr>
          </a:lstStyle>
          <a:p>
            <a:fld id="{AF33A37B-CBF2-43D9-8577-4490906B39F5}" type="slidenum">
              <a:rPr lang="en-US" smtClean="0"/>
              <a:t>‹#›</a:t>
            </a:fld>
            <a:endParaRPr lang="en-US" dirty="0"/>
          </a:p>
        </p:txBody>
      </p:sp>
    </p:spTree>
    <p:extLst>
      <p:ext uri="{BB962C8B-B14F-4D97-AF65-F5344CB8AC3E}">
        <p14:creationId xmlns:p14="http://schemas.microsoft.com/office/powerpoint/2010/main" val="227165254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77EAF49D-B54C-49E7-9CC2-6C81E3DDD458}" type="datetime1">
              <a:rPr lang="en-US" smtClean="0"/>
              <a:t>12/11/2023</a:t>
            </a:fld>
            <a:endParaRPr lang="en-US" dirty="0"/>
          </a:p>
        </p:txBody>
      </p:sp>
      <p:sp>
        <p:nvSpPr>
          <p:cNvPr id="5" name="Slide Number Placeholder 4"/>
          <p:cNvSpPr>
            <a:spLocks noGrp="1"/>
          </p:cNvSpPr>
          <p:nvPr>
            <p:ph type="sldNum" sz="quarter" idx="5"/>
          </p:nvPr>
        </p:nvSpPr>
        <p:spPr/>
        <p:txBody>
          <a:bodyPr/>
          <a:lstStyle/>
          <a:p>
            <a:fld id="{AF33A37B-CBF2-43D9-8577-4490906B39F5}" type="slidenum">
              <a:rPr lang="en-US" smtClean="0"/>
              <a:t>1</a:t>
            </a:fld>
            <a:endParaRPr lang="en-US" dirty="0"/>
          </a:p>
        </p:txBody>
      </p:sp>
    </p:spTree>
    <p:extLst>
      <p:ext uri="{BB962C8B-B14F-4D97-AF65-F5344CB8AC3E}">
        <p14:creationId xmlns:p14="http://schemas.microsoft.com/office/powerpoint/2010/main" val="2136831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33133732-2082-4FDE-AE25-81AB61EE7AF7}" type="datetime1">
              <a:rPr lang="en-US" smtClean="0"/>
              <a:t>12/11/2023</a:t>
            </a:fld>
            <a:endParaRPr lang="en-US" dirty="0"/>
          </a:p>
        </p:txBody>
      </p:sp>
      <p:sp>
        <p:nvSpPr>
          <p:cNvPr id="5" name="Slide Number Placeholder 4"/>
          <p:cNvSpPr>
            <a:spLocks noGrp="1"/>
          </p:cNvSpPr>
          <p:nvPr>
            <p:ph type="sldNum" sz="quarter" idx="5"/>
          </p:nvPr>
        </p:nvSpPr>
        <p:spPr/>
        <p:txBody>
          <a:bodyPr/>
          <a:lstStyle/>
          <a:p>
            <a:fld id="{AF33A37B-CBF2-43D9-8577-4490906B39F5}" type="slidenum">
              <a:rPr lang="en-US" smtClean="0"/>
              <a:t>2</a:t>
            </a:fld>
            <a:endParaRPr lang="en-US" dirty="0"/>
          </a:p>
        </p:txBody>
      </p:sp>
    </p:spTree>
    <p:extLst>
      <p:ext uri="{BB962C8B-B14F-4D97-AF65-F5344CB8AC3E}">
        <p14:creationId xmlns:p14="http://schemas.microsoft.com/office/powerpoint/2010/main" val="1725057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budget meetings and conversations really started with the Town Hall Meeting in April, with additional meetings and conversation in May, July, September, October and November. The City received no comments regarding the tax levy and budget at the Truth in Taxation Hearing. We did have one individual that had a question regarding valuation that attended the Truth in Taxation hearing and that was handled directly after and the following morning by City staff.</a:t>
            </a:r>
          </a:p>
          <a:p>
            <a:r>
              <a:rPr lang="en-US" dirty="0"/>
              <a:t>Not shown here are multiple rounds of departmental budget meetings with the City Manager. The process to date clearly shows how much work and discussion has gone into the budget process</a:t>
            </a:r>
          </a:p>
        </p:txBody>
      </p:sp>
      <p:sp>
        <p:nvSpPr>
          <p:cNvPr id="4" name="Date Placeholder 3"/>
          <p:cNvSpPr>
            <a:spLocks noGrp="1"/>
          </p:cNvSpPr>
          <p:nvPr>
            <p:ph type="dt" idx="1"/>
          </p:nvPr>
        </p:nvSpPr>
        <p:spPr/>
        <p:txBody>
          <a:bodyPr/>
          <a:lstStyle/>
          <a:p>
            <a:fld id="{33133732-2082-4FDE-AE25-81AB61EE7AF7}" type="datetime1">
              <a:rPr lang="en-US" smtClean="0"/>
              <a:t>12/11/2023</a:t>
            </a:fld>
            <a:endParaRPr lang="en-US" dirty="0"/>
          </a:p>
        </p:txBody>
      </p:sp>
      <p:sp>
        <p:nvSpPr>
          <p:cNvPr id="5" name="Slide Number Placeholder 4"/>
          <p:cNvSpPr>
            <a:spLocks noGrp="1"/>
          </p:cNvSpPr>
          <p:nvPr>
            <p:ph type="sldNum" sz="quarter" idx="5"/>
          </p:nvPr>
        </p:nvSpPr>
        <p:spPr/>
        <p:txBody>
          <a:bodyPr/>
          <a:lstStyle/>
          <a:p>
            <a:fld id="{AF33A37B-CBF2-43D9-8577-4490906B39F5}" type="slidenum">
              <a:rPr lang="en-US" smtClean="0"/>
              <a:t>3</a:t>
            </a:fld>
            <a:endParaRPr lang="en-US" dirty="0"/>
          </a:p>
        </p:txBody>
      </p:sp>
    </p:spTree>
    <p:extLst>
      <p:ext uri="{BB962C8B-B14F-4D97-AF65-F5344CB8AC3E}">
        <p14:creationId xmlns:p14="http://schemas.microsoft.com/office/powerpoint/2010/main" val="1108019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ea typeface="Calibri" panose="020F0502020204030204" pitchFamily="34" charset="0"/>
              </a:rPr>
              <a:t>The 2024 Budget authorizes $61,360,600 in expenditures supported by $51,185,000 of revenues. </a:t>
            </a:r>
            <a:r>
              <a:rPr lang="en-US" sz="1200" dirty="0">
                <a:effectLst/>
                <a:latin typeface="Segoe UI" panose="020B0502040204020203" pitchFamily="34" charset="0"/>
                <a:ea typeface="Calibri" panose="020F0502020204030204" pitchFamily="34" charset="0"/>
                <a:cs typeface="Times New Roman" panose="02020603050405020304" pitchFamily="18" charset="0"/>
              </a:rPr>
              <a:t>To support this planned variance, the City plans to make use of fund balance, including fund balance from the Parks Capital Projects Fund from bond proceeds received last year in 2022. For Actual 2022, you can see significantly more revenues (in blue) than expenditures (in orange). The 2024 General Fund Budget authorizes $22,639,700 in expenditures supported by $22,639,700 </a:t>
            </a:r>
            <a:r>
              <a:rPr lang="en-US" sz="1200">
                <a:effectLst/>
                <a:latin typeface="Segoe UI" panose="020B0502040204020203" pitchFamily="34" charset="0"/>
                <a:ea typeface="Calibri" panose="020F0502020204030204" pitchFamily="34" charset="0"/>
                <a:cs typeface="Times New Roman" panose="02020603050405020304" pitchFamily="18" charset="0"/>
              </a:rPr>
              <a:t>in revenues.</a:t>
            </a:r>
            <a:endParaRPr lang="en-US" dirty="0"/>
          </a:p>
        </p:txBody>
      </p:sp>
      <p:sp>
        <p:nvSpPr>
          <p:cNvPr id="4" name="Date Placeholder 3"/>
          <p:cNvSpPr>
            <a:spLocks noGrp="1"/>
          </p:cNvSpPr>
          <p:nvPr>
            <p:ph type="dt" idx="1"/>
          </p:nvPr>
        </p:nvSpPr>
        <p:spPr/>
        <p:txBody>
          <a:bodyPr/>
          <a:lstStyle/>
          <a:p>
            <a:fld id="{4C2805AC-6AD2-4295-9E3B-4E02C79FE488}" type="datetime1">
              <a:rPr lang="en-US" smtClean="0"/>
              <a:t>12/11/2023</a:t>
            </a:fld>
            <a:endParaRPr lang="en-US" dirty="0"/>
          </a:p>
        </p:txBody>
      </p:sp>
      <p:sp>
        <p:nvSpPr>
          <p:cNvPr id="5" name="Slide Number Placeholder 4"/>
          <p:cNvSpPr>
            <a:spLocks noGrp="1"/>
          </p:cNvSpPr>
          <p:nvPr>
            <p:ph type="sldNum" sz="quarter" idx="5"/>
          </p:nvPr>
        </p:nvSpPr>
        <p:spPr/>
        <p:txBody>
          <a:bodyPr/>
          <a:lstStyle/>
          <a:p>
            <a:fld id="{AF33A37B-CBF2-43D9-8577-4490906B39F5}" type="slidenum">
              <a:rPr lang="en-US" smtClean="0"/>
              <a:t>5</a:t>
            </a:fld>
            <a:endParaRPr lang="en-US" dirty="0"/>
          </a:p>
        </p:txBody>
      </p:sp>
    </p:spTree>
    <p:extLst>
      <p:ext uri="{BB962C8B-B14F-4D97-AF65-F5344CB8AC3E}">
        <p14:creationId xmlns:p14="http://schemas.microsoft.com/office/powerpoint/2010/main" val="3498465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787C4002-F73A-4B2A-954C-D556FCFCA60A}" type="datetime1">
              <a:rPr lang="en-US" smtClean="0"/>
              <a:t>12/11/2023</a:t>
            </a:fld>
            <a:endParaRPr lang="en-US" dirty="0"/>
          </a:p>
        </p:txBody>
      </p:sp>
      <p:sp>
        <p:nvSpPr>
          <p:cNvPr id="5" name="Slide Number Placeholder 4"/>
          <p:cNvSpPr>
            <a:spLocks noGrp="1"/>
          </p:cNvSpPr>
          <p:nvPr>
            <p:ph type="sldNum" sz="quarter" idx="5"/>
          </p:nvPr>
        </p:nvSpPr>
        <p:spPr/>
        <p:txBody>
          <a:bodyPr/>
          <a:lstStyle/>
          <a:p>
            <a:fld id="{AF33A37B-CBF2-43D9-8577-4490906B39F5}" type="slidenum">
              <a:rPr lang="en-US" smtClean="0"/>
              <a:t>7</a:t>
            </a:fld>
            <a:endParaRPr lang="en-US" dirty="0"/>
          </a:p>
        </p:txBody>
      </p:sp>
    </p:spTree>
    <p:extLst>
      <p:ext uri="{BB962C8B-B14F-4D97-AF65-F5344CB8AC3E}">
        <p14:creationId xmlns:p14="http://schemas.microsoft.com/office/powerpoint/2010/main" val="3921837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6829552C-4C51-438B-A9E6-D15C12D57401}" type="datetime1">
              <a:rPr lang="en-US" smtClean="0"/>
              <a:t>12/11/2023</a:t>
            </a:fld>
            <a:endParaRPr lang="en-US" dirty="0"/>
          </a:p>
        </p:txBody>
      </p:sp>
      <p:sp>
        <p:nvSpPr>
          <p:cNvPr id="5" name="Slide Number Placeholder 4"/>
          <p:cNvSpPr>
            <a:spLocks noGrp="1"/>
          </p:cNvSpPr>
          <p:nvPr>
            <p:ph type="sldNum" sz="quarter" idx="5"/>
          </p:nvPr>
        </p:nvSpPr>
        <p:spPr/>
        <p:txBody>
          <a:bodyPr/>
          <a:lstStyle/>
          <a:p>
            <a:fld id="{AF33A37B-CBF2-43D9-8577-4490906B39F5}" type="slidenum">
              <a:rPr lang="en-US" smtClean="0"/>
              <a:t>8</a:t>
            </a:fld>
            <a:endParaRPr lang="en-US" dirty="0"/>
          </a:p>
        </p:txBody>
      </p:sp>
    </p:spTree>
    <p:extLst>
      <p:ext uri="{BB962C8B-B14F-4D97-AF65-F5344CB8AC3E}">
        <p14:creationId xmlns:p14="http://schemas.microsoft.com/office/powerpoint/2010/main" val="22942838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1097280" y="6446837"/>
            <a:ext cx="1312025" cy="365125"/>
          </a:xfrm>
        </p:spPr>
        <p:txBody>
          <a:bodyPr/>
          <a:lstStyle>
            <a:lvl1pPr>
              <a:defRPr sz="1000">
                <a:latin typeface="Segoe UI" panose="020B0502040204020203" pitchFamily="34" charset="0"/>
                <a:cs typeface="Segoe UI" panose="020B0502040204020203" pitchFamily="34" charset="0"/>
              </a:defRPr>
            </a:lvl1pPr>
          </a:lstStyle>
          <a:p>
            <a:fld id="{4FAB73BC-B049-4115-A692-8D63A059BFB8}" type="slidenum">
              <a:rPr lang="en-US" smtClean="0"/>
              <a:pPr/>
              <a:t>‹#›</a:t>
            </a:fld>
            <a:endParaRPr lang="en-US" dirty="0"/>
          </a:p>
        </p:txBody>
      </p:sp>
      <p:sp>
        <p:nvSpPr>
          <p:cNvPr id="8" name="Rectangle 7"/>
          <p:cNvSpPr/>
          <p:nvPr/>
        </p:nvSpPr>
        <p:spPr>
          <a:xfrm>
            <a:off x="0" y="270836"/>
            <a:ext cx="12188825" cy="91440"/>
          </a:xfrm>
          <a:prstGeom prst="rect">
            <a:avLst/>
          </a:prstGeom>
          <a:solidFill>
            <a:srgbClr val="00048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b="1" cap="all" spc="200" baseline="0">
                <a:solidFill>
                  <a:srgbClr val="D4AF37"/>
                </a:solidFill>
                <a:latin typeface="Segoe UI" panose="020B0502040204020203" pitchFamily="34" charset="0"/>
                <a:cs typeface="Segoe UI" panose="020B0502040204020203"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 name="Title 4">
            <a:extLst>
              <a:ext uri="{FF2B5EF4-FFF2-40B4-BE49-F238E27FC236}">
                <a16:creationId xmlns:a16="http://schemas.microsoft.com/office/drawing/2014/main" id="{492CE22F-D35F-4F62-B0B8-96C4C6F4DF2C}"/>
              </a:ext>
            </a:extLst>
          </p:cNvPr>
          <p:cNvSpPr>
            <a:spLocks noGrp="1"/>
          </p:cNvSpPr>
          <p:nvPr>
            <p:ph type="title"/>
          </p:nvPr>
        </p:nvSpPr>
        <p:spPr/>
        <p:txBody>
          <a:bodyPr/>
          <a:lstStyle/>
          <a:p>
            <a:r>
              <a:rPr lang="en-US"/>
              <a:t>Click to edit Master title style</a:t>
            </a:r>
          </a:p>
        </p:txBody>
      </p:sp>
      <p:pic>
        <p:nvPicPr>
          <p:cNvPr id="11" name="Picture 10">
            <a:extLst>
              <a:ext uri="{FF2B5EF4-FFF2-40B4-BE49-F238E27FC236}">
                <a16:creationId xmlns:a16="http://schemas.microsoft.com/office/drawing/2014/main" id="{C8290430-7937-4B17-8CAA-0732DB5D261C}"/>
              </a:ext>
            </a:extLst>
          </p:cNvPr>
          <p:cNvPicPr>
            <a:picLocks noChangeAspect="1"/>
          </p:cNvPicPr>
          <p:nvPr userDrawn="1"/>
        </p:nvPicPr>
        <p:blipFill>
          <a:blip r:embed="rId2"/>
          <a:stretch>
            <a:fillRect/>
          </a:stretch>
        </p:blipFill>
        <p:spPr>
          <a:xfrm>
            <a:off x="10403469" y="4743969"/>
            <a:ext cx="1504422" cy="127875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1442" y="365442"/>
            <a:ext cx="11177080" cy="702303"/>
          </a:xfrm>
        </p:spPr>
        <p:txBody>
          <a:bodyPr/>
          <a:lstStyle>
            <a:lvl1pPr marL="0">
              <a:defRPr>
                <a:solidFill>
                  <a:srgbClr val="000487"/>
                </a:solidFill>
              </a:defRPr>
            </a:lvl1pPr>
          </a:lstStyle>
          <a:p>
            <a:r>
              <a:rPr lang="en-US" dirty="0"/>
              <a:t>Click to edit Master title style</a:t>
            </a:r>
          </a:p>
        </p:txBody>
      </p:sp>
      <p:sp>
        <p:nvSpPr>
          <p:cNvPr id="3" name="Content Placeholder 2"/>
          <p:cNvSpPr>
            <a:spLocks noGrp="1"/>
          </p:cNvSpPr>
          <p:nvPr>
            <p:ph idx="1" hasCustomPrompt="1"/>
          </p:nvPr>
        </p:nvSpPr>
        <p:spPr>
          <a:xfrm>
            <a:off x="603115" y="1371600"/>
            <a:ext cx="11177081" cy="4426085"/>
          </a:xfrm>
        </p:spPr>
        <p:txBody>
          <a:bodyPr/>
          <a:lstStyle>
            <a:lvl1pPr marL="0" indent="0">
              <a:buNone/>
              <a:defRPr/>
            </a:lvl1pPr>
            <a:lvl2pPr>
              <a:defRPr/>
            </a:lvl2pPr>
            <a:lvl3pPr>
              <a:defRPr/>
            </a:lvl3pPr>
            <a:lvl4pPr>
              <a:defRPr/>
            </a:lvl4pPr>
            <a:lvl5pPr>
              <a:defRPr/>
            </a:lvl5pPr>
          </a:lstStyle>
          <a:p>
            <a:pPr lvl="0"/>
            <a:r>
              <a:rPr lang="en-US" dirty="0"/>
              <a:t>Insert text here.</a:t>
            </a:r>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pic>
        <p:nvPicPr>
          <p:cNvPr id="5" name="Picture 4">
            <a:extLst>
              <a:ext uri="{FF2B5EF4-FFF2-40B4-BE49-F238E27FC236}">
                <a16:creationId xmlns:a16="http://schemas.microsoft.com/office/drawing/2014/main" id="{09D10652-4CC0-46E2-8158-20B3368036D6}"/>
              </a:ext>
            </a:extLst>
          </p:cNvPr>
          <p:cNvPicPr>
            <a:picLocks noChangeAspect="1"/>
          </p:cNvPicPr>
          <p:nvPr userDrawn="1"/>
        </p:nvPicPr>
        <p:blipFill>
          <a:blip r:embed="rId2"/>
          <a:stretch>
            <a:fillRect/>
          </a:stretch>
        </p:blipFill>
        <p:spPr>
          <a:xfrm>
            <a:off x="5777641" y="6270754"/>
            <a:ext cx="636715" cy="541208"/>
          </a:xfrm>
          <a:prstGeom prst="rect">
            <a:avLst/>
          </a:prstGeom>
        </p:spPr>
      </p:pic>
    </p:spTree>
    <p:extLst>
      <p:ext uri="{BB962C8B-B14F-4D97-AF65-F5344CB8AC3E}">
        <p14:creationId xmlns:p14="http://schemas.microsoft.com/office/powerpoint/2010/main" val="292652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91442" y="1400783"/>
            <a:ext cx="11254901" cy="4521585"/>
          </a:xfrm>
        </p:spPr>
        <p:txBody>
          <a:bodyPr/>
          <a:lstStyle>
            <a:lvl1pPr>
              <a:defRPr/>
            </a:lvl1pPr>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pic>
        <p:nvPicPr>
          <p:cNvPr id="5" name="Picture 4">
            <a:extLst>
              <a:ext uri="{FF2B5EF4-FFF2-40B4-BE49-F238E27FC236}">
                <a16:creationId xmlns:a16="http://schemas.microsoft.com/office/drawing/2014/main" id="{9A5F0A06-ACA2-4DD2-A565-79444BD45DF8}"/>
              </a:ext>
            </a:extLst>
          </p:cNvPr>
          <p:cNvPicPr>
            <a:picLocks noChangeAspect="1"/>
          </p:cNvPicPr>
          <p:nvPr userDrawn="1"/>
        </p:nvPicPr>
        <p:blipFill>
          <a:blip r:embed="rId2"/>
          <a:stretch>
            <a:fillRect/>
          </a:stretch>
        </p:blipFill>
        <p:spPr>
          <a:xfrm>
            <a:off x="5777641" y="6270754"/>
            <a:ext cx="636715" cy="541208"/>
          </a:xfrm>
          <a:prstGeom prst="rect">
            <a:avLst/>
          </a:prstGeom>
        </p:spPr>
      </p:pic>
      <p:sp>
        <p:nvSpPr>
          <p:cNvPr id="9" name="Title 1">
            <a:extLst>
              <a:ext uri="{FF2B5EF4-FFF2-40B4-BE49-F238E27FC236}">
                <a16:creationId xmlns:a16="http://schemas.microsoft.com/office/drawing/2014/main" id="{18B73E2C-4B3A-4CC6-9AD9-1549CDA860B5}"/>
              </a:ext>
            </a:extLst>
          </p:cNvPr>
          <p:cNvSpPr>
            <a:spLocks noGrp="1"/>
          </p:cNvSpPr>
          <p:nvPr>
            <p:ph type="title"/>
          </p:nvPr>
        </p:nvSpPr>
        <p:spPr>
          <a:xfrm>
            <a:off x="591442" y="365442"/>
            <a:ext cx="11177080" cy="702303"/>
          </a:xfrm>
        </p:spPr>
        <p:txBody>
          <a:bodyPr/>
          <a:lstStyle>
            <a:lvl1pPr marL="0">
              <a:defRPr cap="all" baseline="0">
                <a:solidFill>
                  <a:srgbClr val="000487"/>
                </a:solidFill>
              </a:defRPr>
            </a:lvl1pPr>
          </a:lstStyle>
          <a:p>
            <a:r>
              <a:rPr lang="en-US" dirty="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6000" b="1" cap="all" baseline="0">
                <a:solidFill>
                  <a:srgbClr val="000487"/>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3200" b="1" cap="small" spc="200" baseline="0">
                <a:solidFill>
                  <a:schemeClr val="tx1"/>
                </a:solidFill>
                <a:latin typeface="Segoe UI" panose="020B0502040204020203" pitchFamily="34" charset="0"/>
                <a:cs typeface="Segoe UI"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2179F54-FE2F-4328-93D0-49D951ED5C21}"/>
              </a:ext>
            </a:extLst>
          </p:cNvPr>
          <p:cNvSpPr/>
          <p:nvPr userDrawn="1"/>
        </p:nvSpPr>
        <p:spPr>
          <a:xfrm>
            <a:off x="-1" y="6146928"/>
            <a:ext cx="12192001" cy="91440"/>
          </a:xfrm>
          <a:prstGeom prst="rect">
            <a:avLst/>
          </a:prstGeom>
          <a:solidFill>
            <a:srgbClr val="00048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10" name="Picture 9">
            <a:extLst>
              <a:ext uri="{FF2B5EF4-FFF2-40B4-BE49-F238E27FC236}">
                <a16:creationId xmlns:a16="http://schemas.microsoft.com/office/drawing/2014/main" id="{B57B20DC-1FB7-4CAA-96DE-0F866D478FDF}"/>
              </a:ext>
            </a:extLst>
          </p:cNvPr>
          <p:cNvPicPr>
            <a:picLocks noChangeAspect="1"/>
          </p:cNvPicPr>
          <p:nvPr userDrawn="1"/>
        </p:nvPicPr>
        <p:blipFill>
          <a:blip r:embed="rId2"/>
          <a:stretch>
            <a:fillRect/>
          </a:stretch>
        </p:blipFill>
        <p:spPr>
          <a:xfrm>
            <a:off x="5777641" y="6270754"/>
            <a:ext cx="636715" cy="54120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91442" y="1092703"/>
            <a:ext cx="4937760" cy="4672593"/>
          </a:xfrm>
        </p:spPr>
        <p:txBody>
          <a:bodyPr/>
          <a:lstStyle>
            <a:lvl1pPr>
              <a:defRPr b="1"/>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819089" y="1092703"/>
            <a:ext cx="4937760" cy="4672593"/>
          </a:xfrm>
        </p:spPr>
        <p:txBody>
          <a:bodyPr/>
          <a:lstStyle>
            <a:lvl1pPr>
              <a:defRPr b="1"/>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
        <p:nvSpPr>
          <p:cNvPr id="9" name="Title 1">
            <a:extLst>
              <a:ext uri="{FF2B5EF4-FFF2-40B4-BE49-F238E27FC236}">
                <a16:creationId xmlns:a16="http://schemas.microsoft.com/office/drawing/2014/main" id="{6910E3A8-89AE-4C04-8615-52F282066D88}"/>
              </a:ext>
            </a:extLst>
          </p:cNvPr>
          <p:cNvSpPr>
            <a:spLocks noGrp="1"/>
          </p:cNvSpPr>
          <p:nvPr>
            <p:ph type="title"/>
          </p:nvPr>
        </p:nvSpPr>
        <p:spPr>
          <a:xfrm>
            <a:off x="591442" y="365442"/>
            <a:ext cx="11177080" cy="702303"/>
          </a:xfrm>
        </p:spPr>
        <p:txBody>
          <a:bodyPr/>
          <a:lstStyle>
            <a:lvl1pPr marL="0">
              <a:defRPr>
                <a:solidFill>
                  <a:srgbClr val="000487"/>
                </a:solidFill>
              </a:defRPr>
            </a:lvl1pPr>
          </a:lstStyle>
          <a:p>
            <a:r>
              <a:rPr lang="en-US" dirty="0"/>
              <a:t>Click to edit Master title style</a:t>
            </a:r>
          </a:p>
        </p:txBody>
      </p:sp>
      <p:pic>
        <p:nvPicPr>
          <p:cNvPr id="6" name="Picture 5">
            <a:extLst>
              <a:ext uri="{FF2B5EF4-FFF2-40B4-BE49-F238E27FC236}">
                <a16:creationId xmlns:a16="http://schemas.microsoft.com/office/drawing/2014/main" id="{C3E187A9-F757-4086-A7F8-7E4136FDA487}"/>
              </a:ext>
            </a:extLst>
          </p:cNvPr>
          <p:cNvPicPr>
            <a:picLocks noChangeAspect="1"/>
          </p:cNvPicPr>
          <p:nvPr userDrawn="1"/>
        </p:nvPicPr>
        <p:blipFill>
          <a:blip r:embed="rId2"/>
          <a:stretch>
            <a:fillRect/>
          </a:stretch>
        </p:blipFill>
        <p:spPr>
          <a:xfrm>
            <a:off x="5777641" y="6270754"/>
            <a:ext cx="636715" cy="541208"/>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591442" y="1107068"/>
            <a:ext cx="4937760" cy="736282"/>
          </a:xfrm>
        </p:spPr>
        <p:txBody>
          <a:bodyPr lIns="91440" rIns="91440" anchor="ctr">
            <a:normAutofit/>
          </a:bodyPr>
          <a:lstStyle>
            <a:lvl1pPr marL="0" indent="0">
              <a:buNone/>
              <a:defRPr sz="2400" b="1" cap="all" baseline="0">
                <a:solidFill>
                  <a:srgbClr val="D4AF3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 styles</a:t>
            </a:r>
          </a:p>
        </p:txBody>
      </p:sp>
      <p:sp>
        <p:nvSpPr>
          <p:cNvPr id="4" name="Content Placeholder 3"/>
          <p:cNvSpPr>
            <a:spLocks noGrp="1"/>
          </p:cNvSpPr>
          <p:nvPr>
            <p:ph sz="half" idx="2"/>
          </p:nvPr>
        </p:nvSpPr>
        <p:spPr>
          <a:xfrm>
            <a:off x="591442" y="1843350"/>
            <a:ext cx="4937760" cy="40418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6830762" y="1107068"/>
            <a:ext cx="4937760" cy="736282"/>
          </a:xfrm>
        </p:spPr>
        <p:txBody>
          <a:bodyPr lIns="91440" rIns="91440" anchor="ctr">
            <a:normAutofit/>
          </a:bodyPr>
          <a:lstStyle>
            <a:lvl1pPr marL="0" indent="0">
              <a:buNone/>
              <a:defRPr sz="2400" b="1" cap="all" baseline="0">
                <a:solidFill>
                  <a:srgbClr val="D4AF3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 styles</a:t>
            </a:r>
          </a:p>
        </p:txBody>
      </p:sp>
      <p:sp>
        <p:nvSpPr>
          <p:cNvPr id="6" name="Content Placeholder 5"/>
          <p:cNvSpPr>
            <a:spLocks noGrp="1"/>
          </p:cNvSpPr>
          <p:nvPr>
            <p:ph sz="quarter" idx="4"/>
          </p:nvPr>
        </p:nvSpPr>
        <p:spPr>
          <a:xfrm>
            <a:off x="6830762" y="1843350"/>
            <a:ext cx="4937760" cy="40418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
        <p:nvSpPr>
          <p:cNvPr id="11" name="Title 1">
            <a:extLst>
              <a:ext uri="{FF2B5EF4-FFF2-40B4-BE49-F238E27FC236}">
                <a16:creationId xmlns:a16="http://schemas.microsoft.com/office/drawing/2014/main" id="{2D9940BB-BB21-4A3A-B0C2-948417ECC892}"/>
              </a:ext>
            </a:extLst>
          </p:cNvPr>
          <p:cNvSpPr>
            <a:spLocks noGrp="1"/>
          </p:cNvSpPr>
          <p:nvPr>
            <p:ph type="title"/>
          </p:nvPr>
        </p:nvSpPr>
        <p:spPr>
          <a:xfrm>
            <a:off x="591442" y="365442"/>
            <a:ext cx="11177080" cy="702303"/>
          </a:xfrm>
        </p:spPr>
        <p:txBody>
          <a:bodyPr/>
          <a:lstStyle>
            <a:lvl1pPr marL="0">
              <a:defRPr>
                <a:solidFill>
                  <a:srgbClr val="000487"/>
                </a:solidFill>
              </a:defRPr>
            </a:lvl1pPr>
          </a:lstStyle>
          <a:p>
            <a:r>
              <a:rPr lang="en-US" dirty="0"/>
              <a:t>Click to edit Master title style</a:t>
            </a:r>
          </a:p>
        </p:txBody>
      </p:sp>
      <p:pic>
        <p:nvPicPr>
          <p:cNvPr id="8" name="Picture 7">
            <a:extLst>
              <a:ext uri="{FF2B5EF4-FFF2-40B4-BE49-F238E27FC236}">
                <a16:creationId xmlns:a16="http://schemas.microsoft.com/office/drawing/2014/main" id="{5AE5EF23-BEF1-4239-A526-796CA0D2DA56}"/>
              </a:ext>
            </a:extLst>
          </p:cNvPr>
          <p:cNvPicPr>
            <a:picLocks noChangeAspect="1"/>
          </p:cNvPicPr>
          <p:nvPr userDrawn="1"/>
        </p:nvPicPr>
        <p:blipFill>
          <a:blip r:embed="rId2"/>
          <a:stretch>
            <a:fillRect/>
          </a:stretch>
        </p:blipFill>
        <p:spPr>
          <a:xfrm>
            <a:off x="5777641" y="6270754"/>
            <a:ext cx="636715" cy="54120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1" y="6146928"/>
            <a:ext cx="12192001" cy="91440"/>
          </a:xfrm>
          <a:prstGeom prst="rect">
            <a:avLst/>
          </a:prstGeom>
          <a:solidFill>
            <a:srgbClr val="00048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097280" y="6446837"/>
            <a:ext cx="1312025" cy="365125"/>
          </a:xfrm>
          <a:prstGeom prst="rect">
            <a:avLst/>
          </a:prstGeom>
        </p:spPr>
        <p:txBody>
          <a:bodyPr vert="horz" lIns="91440" tIns="45720" rIns="91440" bIns="45720" rtlCol="0" anchor="ctr"/>
          <a:lstStyle>
            <a:lvl1pPr algn="l">
              <a:defRPr sz="1050">
                <a:solidFill>
                  <a:schemeClr val="tx1"/>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1" r:id="rId4"/>
    <p:sldLayoutId id="2147483652" r:id="rId5"/>
    <p:sldLayoutId id="2147483653" r:id="rId6"/>
  </p:sldLayoutIdLst>
  <p:hf hdr="0" ftr="0"/>
  <p:txStyles>
    <p:titleStyle>
      <a:lvl1pPr algn="l" defTabSz="914400" rtl="0" eaLnBrk="1" latinLnBrk="0" hangingPunct="1">
        <a:lnSpc>
          <a:spcPct val="85000"/>
        </a:lnSpc>
        <a:spcBef>
          <a:spcPct val="0"/>
        </a:spcBef>
        <a:buNone/>
        <a:defRPr sz="4800" b="1" kern="1200" cap="all" spc="-50" baseline="0">
          <a:solidFill>
            <a:srgbClr val="000487"/>
          </a:solidFill>
          <a:latin typeface="Segoe UI" panose="020B0502040204020203" pitchFamily="34" charset="0"/>
          <a:ea typeface="+mj-ea"/>
          <a:cs typeface="Segoe UI" panose="020B0502040204020203" pitchFamily="34" charset="0"/>
        </a:defRPr>
      </a:lvl1pPr>
    </p:titleStyle>
    <p:bodyStyle>
      <a:lvl1pPr marL="91440" indent="-91440"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1pPr>
      <a:lvl2pPr marL="544068" indent="-342900" algn="l" defTabSz="914400" rtl="0" eaLnBrk="1" latinLnBrk="0" hangingPunct="1">
        <a:lnSpc>
          <a:spcPct val="90000"/>
        </a:lnSpc>
        <a:spcBef>
          <a:spcPts val="200"/>
        </a:spcBef>
        <a:spcAft>
          <a:spcPts val="400"/>
        </a:spcAft>
        <a:buClrTx/>
        <a:buFont typeface="Courier New" panose="02070309020205020404" pitchFamily="49" charset="0"/>
        <a:buChar char="o"/>
        <a:defRPr sz="1800" kern="1200">
          <a:solidFill>
            <a:schemeClr val="tx1"/>
          </a:solidFill>
          <a:latin typeface="Segoe UI" panose="020B0502040204020203" pitchFamily="34" charset="0"/>
          <a:ea typeface="+mn-ea"/>
          <a:cs typeface="Segoe UI" panose="020B0502040204020203" pitchFamily="34" charset="0"/>
        </a:defRPr>
      </a:lvl2pPr>
      <a:lvl3pPr marL="566928" indent="-182880" algn="l" defTabSz="914400" rtl="0" eaLnBrk="1" latinLnBrk="0" hangingPunct="1">
        <a:lnSpc>
          <a:spcPct val="90000"/>
        </a:lnSpc>
        <a:spcBef>
          <a:spcPts val="200"/>
        </a:spcBef>
        <a:spcAft>
          <a:spcPts val="400"/>
        </a:spcAft>
        <a:buClrTx/>
        <a:buFont typeface="Wingdings" panose="05000000000000000000" pitchFamily="2" charset="2"/>
        <a:buChar char="§"/>
        <a:defRPr sz="1400" kern="1200">
          <a:solidFill>
            <a:schemeClr val="tx1"/>
          </a:solidFill>
          <a:latin typeface="Segoe UI" panose="020B0502040204020203" pitchFamily="34" charset="0"/>
          <a:ea typeface="+mn-ea"/>
          <a:cs typeface="Segoe UI" panose="020B0502040204020203" pitchFamily="34" charset="0"/>
        </a:defRPr>
      </a:lvl3pPr>
      <a:lvl4pPr marL="749808" indent="-182880" algn="l" defTabSz="914400" rtl="0" eaLnBrk="1" latinLnBrk="0" hangingPunct="1">
        <a:lnSpc>
          <a:spcPct val="90000"/>
        </a:lnSpc>
        <a:spcBef>
          <a:spcPts val="200"/>
        </a:spcBef>
        <a:spcAft>
          <a:spcPts val="400"/>
        </a:spcAft>
        <a:buClrTx/>
        <a:buFont typeface="Arial" panose="020B0604020202020204" pitchFamily="34" charset="0"/>
        <a:buChar char="•"/>
        <a:defRPr sz="1400" kern="1200">
          <a:solidFill>
            <a:schemeClr val="tx1"/>
          </a:solidFill>
          <a:latin typeface="Segoe UI" panose="020B0502040204020203" pitchFamily="34" charset="0"/>
          <a:ea typeface="+mn-ea"/>
          <a:cs typeface="Segoe UI" panose="020B0502040204020203" pitchFamily="34" charset="0"/>
        </a:defRPr>
      </a:lvl4pPr>
      <a:lvl5pPr marL="932688" indent="-182880" algn="l" defTabSz="914400" rtl="0" eaLnBrk="1" latinLnBrk="0" hangingPunct="1">
        <a:lnSpc>
          <a:spcPct val="90000"/>
        </a:lnSpc>
        <a:spcBef>
          <a:spcPts val="200"/>
        </a:spcBef>
        <a:spcAft>
          <a:spcPts val="400"/>
        </a:spcAft>
        <a:buClrTx/>
        <a:buFont typeface="Courier New" panose="02070309020205020404" pitchFamily="49" charset="0"/>
        <a:buChar char="o"/>
        <a:defRPr sz="1400" kern="1200">
          <a:solidFill>
            <a:schemeClr val="tx1"/>
          </a:solidFill>
          <a:latin typeface="Segoe UI" panose="020B0502040204020203" pitchFamily="34" charset="0"/>
          <a:ea typeface="+mn-ea"/>
          <a:cs typeface="Segoe UI" panose="020B0502040204020203"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venue.state.mn.us/property-tax-deferral-senior-citizens" TargetMode="External"/><Relationship Id="rId2" Type="http://schemas.openxmlformats.org/officeDocument/2006/relationships/hyperlink" Target="https://www.revenue.state.mn.us/homeowners-homestead-credit-refund"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400" dirty="0"/>
              <a:t>December 11, 2023</a:t>
            </a:r>
            <a:endParaRPr lang="en-US" sz="2400" dirty="0">
              <a:solidFill>
                <a:schemeClr val="tx1"/>
              </a:solidFill>
            </a:endParaRPr>
          </a:p>
          <a:p>
            <a:endParaRPr lang="en-US" sz="3200" dirty="0">
              <a:solidFill>
                <a:schemeClr val="tx1"/>
              </a:solidFill>
              <a:latin typeface="Segoe UI" panose="020B0502040204020203" pitchFamily="34" charset="0"/>
            </a:endParaRPr>
          </a:p>
        </p:txBody>
      </p:sp>
      <p:sp>
        <p:nvSpPr>
          <p:cNvPr id="2" name="Title 1"/>
          <p:cNvSpPr>
            <a:spLocks noGrp="1"/>
          </p:cNvSpPr>
          <p:nvPr>
            <p:ph type="title"/>
          </p:nvPr>
        </p:nvSpPr>
        <p:spPr>
          <a:xfrm>
            <a:off x="1097280" y="286602"/>
            <a:ext cx="10058400" cy="4069080"/>
          </a:xfrm>
        </p:spPr>
        <p:txBody>
          <a:bodyPr>
            <a:normAutofit/>
          </a:bodyPr>
          <a:lstStyle/>
          <a:p>
            <a:r>
              <a:rPr lang="en-US" sz="6000" dirty="0">
                <a:solidFill>
                  <a:srgbClr val="000487"/>
                </a:solidFill>
              </a:rPr>
              <a:t>2024 </a:t>
            </a:r>
            <a:r>
              <a:rPr lang="en-US" sz="6000">
                <a:solidFill>
                  <a:srgbClr val="000487"/>
                </a:solidFill>
              </a:rPr>
              <a:t>Final tax Levy </a:t>
            </a:r>
            <a:r>
              <a:rPr lang="en-US" sz="6000" dirty="0">
                <a:solidFill>
                  <a:srgbClr val="000487"/>
                </a:solidFill>
              </a:rPr>
              <a:t>&amp; 2024 Budget</a:t>
            </a:r>
          </a:p>
        </p:txBody>
      </p:sp>
      <p:sp>
        <p:nvSpPr>
          <p:cNvPr id="4" name="Subtitle 2">
            <a:extLst>
              <a:ext uri="{FF2B5EF4-FFF2-40B4-BE49-F238E27FC236}">
                <a16:creationId xmlns:a16="http://schemas.microsoft.com/office/drawing/2014/main" id="{EDB83439-1479-4540-BE55-04E7F38B4D31}"/>
              </a:ext>
            </a:extLst>
          </p:cNvPr>
          <p:cNvSpPr txBox="1">
            <a:spLocks/>
          </p:cNvSpPr>
          <p:nvPr/>
        </p:nvSpPr>
        <p:spPr>
          <a:xfrm>
            <a:off x="1097280" y="5598620"/>
            <a:ext cx="6427645" cy="368562"/>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200"/>
              </a:spcBef>
              <a:spcAft>
                <a:spcPts val="200"/>
              </a:spcAft>
              <a:buClrTx/>
              <a:buSzPct val="100000"/>
              <a:buFont typeface="Arial" panose="020B0604020202020204" pitchFamily="34" charset="0"/>
              <a:buNone/>
              <a:defRPr sz="2400" b="1" kern="1200" cap="all" spc="200" baseline="0">
                <a:solidFill>
                  <a:srgbClr val="D4AF37"/>
                </a:solidFill>
                <a:latin typeface="Segoe UI" panose="020B0502040204020203" pitchFamily="34" charset="0"/>
                <a:ea typeface="+mn-ea"/>
                <a:cs typeface="Segoe UI" panose="020B0502040204020203" pitchFamily="34" charset="0"/>
              </a:defRPr>
            </a:lvl1pPr>
            <a:lvl2pPr marL="457200" indent="0" algn="ctr" defTabSz="914400" rtl="0" eaLnBrk="1" latinLnBrk="0" hangingPunct="1">
              <a:lnSpc>
                <a:spcPct val="90000"/>
              </a:lnSpc>
              <a:spcBef>
                <a:spcPts val="200"/>
              </a:spcBef>
              <a:spcAft>
                <a:spcPts val="400"/>
              </a:spcAft>
              <a:buClrTx/>
              <a:buFont typeface="Courier New" panose="02070309020205020404" pitchFamily="49" charset="0"/>
              <a:buNone/>
              <a:defRPr sz="2400" kern="1200">
                <a:solidFill>
                  <a:schemeClr val="tx1"/>
                </a:solidFill>
                <a:latin typeface="Segoe UI" panose="020B0502040204020203" pitchFamily="34" charset="0"/>
                <a:ea typeface="+mn-ea"/>
                <a:cs typeface="Segoe UI" panose="020B0502040204020203" pitchFamily="34" charset="0"/>
              </a:defRPr>
            </a:lvl2pPr>
            <a:lvl3pPr marL="914400" indent="0" algn="ctr" defTabSz="914400" rtl="0" eaLnBrk="1" latinLnBrk="0" hangingPunct="1">
              <a:lnSpc>
                <a:spcPct val="90000"/>
              </a:lnSpc>
              <a:spcBef>
                <a:spcPts val="200"/>
              </a:spcBef>
              <a:spcAft>
                <a:spcPts val="400"/>
              </a:spcAft>
              <a:buClrTx/>
              <a:buFont typeface="Wingdings" panose="05000000000000000000" pitchFamily="2" charset="2"/>
              <a:buNone/>
              <a:defRPr sz="2400" kern="1200">
                <a:solidFill>
                  <a:schemeClr val="tx1"/>
                </a:solidFill>
                <a:latin typeface="Segoe UI" panose="020B0502040204020203" pitchFamily="34" charset="0"/>
                <a:ea typeface="+mn-ea"/>
                <a:cs typeface="Segoe UI" panose="020B0502040204020203" pitchFamily="34" charset="0"/>
              </a:defRPr>
            </a:lvl3pPr>
            <a:lvl4pPr marL="1371600" indent="0" algn="ctr" defTabSz="914400" rtl="0" eaLnBrk="1" latinLnBrk="0" hangingPunct="1">
              <a:lnSpc>
                <a:spcPct val="90000"/>
              </a:lnSpc>
              <a:spcBef>
                <a:spcPts val="200"/>
              </a:spcBef>
              <a:spcAft>
                <a:spcPts val="400"/>
              </a:spcAft>
              <a:buClrTx/>
              <a:buFont typeface="Arial" panose="020B0604020202020204" pitchFamily="34" charset="0"/>
              <a:buNone/>
              <a:defRPr sz="2000" kern="1200">
                <a:solidFill>
                  <a:schemeClr val="tx1"/>
                </a:solidFill>
                <a:latin typeface="Segoe UI" panose="020B0502040204020203" pitchFamily="34" charset="0"/>
                <a:ea typeface="+mn-ea"/>
                <a:cs typeface="Segoe UI" panose="020B0502040204020203" pitchFamily="34" charset="0"/>
              </a:defRPr>
            </a:lvl4pPr>
            <a:lvl5pPr marL="1828800" indent="0" algn="ctr" defTabSz="914400" rtl="0" eaLnBrk="1" latinLnBrk="0" hangingPunct="1">
              <a:lnSpc>
                <a:spcPct val="90000"/>
              </a:lnSpc>
              <a:spcBef>
                <a:spcPts val="200"/>
              </a:spcBef>
              <a:spcAft>
                <a:spcPts val="400"/>
              </a:spcAft>
              <a:buClrTx/>
              <a:buFont typeface="Courier New" panose="02070309020205020404" pitchFamily="49" charset="0"/>
              <a:buNone/>
              <a:defRPr sz="2000" kern="1200">
                <a:solidFill>
                  <a:schemeClr val="tx1"/>
                </a:solidFill>
                <a:latin typeface="Segoe UI" panose="020B0502040204020203" pitchFamily="34" charset="0"/>
                <a:ea typeface="+mn-ea"/>
                <a:cs typeface="Segoe UI" panose="020B0502040204020203" pitchFamily="34" charset="0"/>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2929381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95B27BB-52A1-4E1F-83A0-31F018AB7D76}"/>
              </a:ext>
            </a:extLst>
          </p:cNvPr>
          <p:cNvSpPr>
            <a:spLocks noGrp="1"/>
          </p:cNvSpPr>
          <p:nvPr>
            <p:ph type="title"/>
          </p:nvPr>
        </p:nvSpPr>
        <p:spPr/>
        <p:txBody>
          <a:bodyPr>
            <a:normAutofit fontScale="90000"/>
          </a:bodyPr>
          <a:lstStyle/>
          <a:p>
            <a:pPr algn="ctr"/>
            <a:r>
              <a:rPr lang="en-US" dirty="0"/>
              <a:t>agenda</a:t>
            </a:r>
          </a:p>
        </p:txBody>
      </p:sp>
      <p:sp>
        <p:nvSpPr>
          <p:cNvPr id="12" name="Content Placeholder 11">
            <a:extLst>
              <a:ext uri="{FF2B5EF4-FFF2-40B4-BE49-F238E27FC236}">
                <a16:creationId xmlns:a16="http://schemas.microsoft.com/office/drawing/2014/main" id="{9BD91C45-6AC7-4548-B7A4-343D7652FF4A}"/>
              </a:ext>
            </a:extLst>
          </p:cNvPr>
          <p:cNvSpPr>
            <a:spLocks noGrp="1"/>
          </p:cNvSpPr>
          <p:nvPr>
            <p:ph idx="1"/>
          </p:nvPr>
        </p:nvSpPr>
        <p:spPr/>
        <p:txBody>
          <a:bodyPr>
            <a:normAutofit/>
          </a:bodyPr>
          <a:lstStyle/>
          <a:p>
            <a:pPr marL="342900" indent="-342900">
              <a:lnSpc>
                <a:spcPct val="100000"/>
              </a:lnSpc>
              <a:buFont typeface="Arial" panose="020B0604020202020204" pitchFamily="34" charset="0"/>
              <a:buChar char="•"/>
            </a:pPr>
            <a:r>
              <a:rPr lang="en-US" sz="2800" dirty="0"/>
              <a:t>Budget Process</a:t>
            </a:r>
          </a:p>
          <a:p>
            <a:pPr marL="342900" indent="-342900">
              <a:lnSpc>
                <a:spcPct val="100000"/>
              </a:lnSpc>
              <a:buFont typeface="Arial" panose="020B0604020202020204" pitchFamily="34" charset="0"/>
              <a:buChar char="•"/>
            </a:pPr>
            <a:r>
              <a:rPr lang="en-US" sz="2800" dirty="0"/>
              <a:t>Final Tax Levy</a:t>
            </a:r>
          </a:p>
          <a:p>
            <a:pPr marL="342900" indent="-342900">
              <a:lnSpc>
                <a:spcPct val="100000"/>
              </a:lnSpc>
              <a:buFont typeface="Arial" panose="020B0604020202020204" pitchFamily="34" charset="0"/>
              <a:buChar char="•"/>
            </a:pPr>
            <a:r>
              <a:rPr lang="en-US" sz="2800" dirty="0"/>
              <a:t>Proposed 2024 Budget</a:t>
            </a:r>
          </a:p>
          <a:p>
            <a:pPr marL="342900" indent="-342900">
              <a:lnSpc>
                <a:spcPct val="100000"/>
              </a:lnSpc>
              <a:buFont typeface="Arial" panose="020B0604020202020204" pitchFamily="34" charset="0"/>
              <a:buChar char="•"/>
            </a:pPr>
            <a:r>
              <a:rPr lang="en-US" sz="2800" dirty="0"/>
              <a:t>Staff Recommendations</a:t>
            </a:r>
          </a:p>
          <a:p>
            <a:pPr marL="342900" indent="-342900">
              <a:lnSpc>
                <a:spcPct val="100000"/>
              </a:lnSpc>
              <a:buFont typeface="Arial" panose="020B0604020202020204" pitchFamily="34" charset="0"/>
              <a:buChar char="•"/>
            </a:pPr>
            <a:r>
              <a:rPr lang="en-US" sz="2800" dirty="0"/>
              <a:t>Questions/Comments</a:t>
            </a:r>
          </a:p>
          <a:p>
            <a:pPr marL="886968" lvl="1">
              <a:lnSpc>
                <a:spcPct val="100000"/>
              </a:lnSpc>
              <a:buFont typeface="Arial" panose="020B0604020202020204" pitchFamily="34" charset="0"/>
              <a:buChar char="•"/>
            </a:pPr>
            <a:endParaRPr lang="en-US" sz="2400" dirty="0"/>
          </a:p>
          <a:p>
            <a:pPr lvl="1" indent="0">
              <a:lnSpc>
                <a:spcPct val="100000"/>
              </a:lnSpc>
              <a:buNone/>
            </a:pPr>
            <a:endParaRPr lang="en-US" sz="2400" dirty="0"/>
          </a:p>
        </p:txBody>
      </p:sp>
      <p:sp>
        <p:nvSpPr>
          <p:cNvPr id="4" name="Slide Number Placeholder 3">
            <a:extLst>
              <a:ext uri="{FF2B5EF4-FFF2-40B4-BE49-F238E27FC236}">
                <a16:creationId xmlns:a16="http://schemas.microsoft.com/office/drawing/2014/main" id="{77FD0733-40D9-4F86-AA27-9E6274EF7876}"/>
              </a:ext>
            </a:extLst>
          </p:cNvPr>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75290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95B27BB-52A1-4E1F-83A0-31F018AB7D76}"/>
              </a:ext>
            </a:extLst>
          </p:cNvPr>
          <p:cNvSpPr>
            <a:spLocks noGrp="1"/>
          </p:cNvSpPr>
          <p:nvPr>
            <p:ph type="title"/>
          </p:nvPr>
        </p:nvSpPr>
        <p:spPr/>
        <p:txBody>
          <a:bodyPr>
            <a:normAutofit fontScale="90000"/>
          </a:bodyPr>
          <a:lstStyle/>
          <a:p>
            <a:pPr algn="ctr"/>
            <a:r>
              <a:rPr lang="en-US" dirty="0"/>
              <a:t>2024 budget process</a:t>
            </a:r>
          </a:p>
        </p:txBody>
      </p:sp>
      <p:sp>
        <p:nvSpPr>
          <p:cNvPr id="12" name="Content Placeholder 11">
            <a:extLst>
              <a:ext uri="{FF2B5EF4-FFF2-40B4-BE49-F238E27FC236}">
                <a16:creationId xmlns:a16="http://schemas.microsoft.com/office/drawing/2014/main" id="{9BD91C45-6AC7-4548-B7A4-343D7652FF4A}"/>
              </a:ext>
            </a:extLst>
          </p:cNvPr>
          <p:cNvSpPr>
            <a:spLocks noGrp="1"/>
          </p:cNvSpPr>
          <p:nvPr>
            <p:ph idx="1"/>
          </p:nvPr>
        </p:nvSpPr>
        <p:spPr>
          <a:xfrm>
            <a:off x="1" y="1371600"/>
            <a:ext cx="12192000" cy="4426085"/>
          </a:xfrm>
        </p:spPr>
        <p:txBody>
          <a:bodyPr>
            <a:normAutofit/>
          </a:bodyPr>
          <a:lstStyle/>
          <a:p>
            <a:pPr defTabSz="1344613">
              <a:spcBef>
                <a:spcPts val="600"/>
              </a:spcBef>
              <a:spcAft>
                <a:spcPts val="800"/>
              </a:spcAft>
            </a:pPr>
            <a:r>
              <a:rPr lang="en-US" dirty="0"/>
              <a:t>April 22		Town Hall Meeting</a:t>
            </a:r>
          </a:p>
          <a:p>
            <a:pPr defTabSz="1344613">
              <a:spcBef>
                <a:spcPts val="600"/>
              </a:spcBef>
              <a:spcAft>
                <a:spcPts val="800"/>
              </a:spcAft>
            </a:pPr>
            <a:r>
              <a:rPr lang="en-US" dirty="0"/>
              <a:t>May 8		Discuss Outlooks and Objectives with City Council</a:t>
            </a:r>
          </a:p>
          <a:p>
            <a:pPr defTabSz="1344613">
              <a:spcBef>
                <a:spcPts val="600"/>
              </a:spcBef>
              <a:spcAft>
                <a:spcPts val="800"/>
              </a:spcAft>
            </a:pPr>
            <a:r>
              <a:rPr lang="en-US" dirty="0"/>
              <a:t>July 24		Discuss Proposed 2024–2028 Capital Investment Program (CIP) with City Council</a:t>
            </a:r>
          </a:p>
          <a:p>
            <a:pPr defTabSz="1344613">
              <a:spcBef>
                <a:spcPts val="600"/>
              </a:spcBef>
              <a:spcAft>
                <a:spcPts val="800"/>
              </a:spcAft>
            </a:pPr>
            <a:r>
              <a:rPr lang="en-US" dirty="0"/>
              <a:t>September 11	Discuss Proposed 2024 Budget and Property Tax Levy with City Council</a:t>
            </a:r>
          </a:p>
          <a:p>
            <a:pPr defTabSz="1344613">
              <a:spcBef>
                <a:spcPts val="600"/>
              </a:spcBef>
              <a:spcAft>
                <a:spcPts val="800"/>
              </a:spcAft>
            </a:pPr>
            <a:r>
              <a:rPr lang="en-US" dirty="0"/>
              <a:t>September 25	Adopt Proposed 2024 Budget and Property Tax Levy and Final HRA Levy</a:t>
            </a:r>
          </a:p>
          <a:p>
            <a:pPr defTabSz="1344613">
              <a:spcBef>
                <a:spcPts val="600"/>
              </a:spcBef>
              <a:spcAft>
                <a:spcPts val="800"/>
              </a:spcAft>
            </a:pPr>
            <a:r>
              <a:rPr lang="en-US" dirty="0"/>
              <a:t>October 23		Discuss Proposed 2024 Utility Budgets/Rates and 2024-2028 CIP with City Council</a:t>
            </a:r>
          </a:p>
          <a:p>
            <a:pPr defTabSz="1344613">
              <a:spcBef>
                <a:spcPts val="600"/>
              </a:spcBef>
              <a:spcAft>
                <a:spcPts val="800"/>
              </a:spcAft>
            </a:pPr>
            <a:r>
              <a:rPr lang="en-US" dirty="0"/>
              <a:t>November 13	Adopt 2024 Utility Rates / 2024 Budget Discussion with City Council</a:t>
            </a:r>
          </a:p>
          <a:p>
            <a:pPr defTabSz="1344613">
              <a:spcBef>
                <a:spcPts val="600"/>
              </a:spcBef>
              <a:spcAft>
                <a:spcPts val="800"/>
              </a:spcAft>
            </a:pPr>
            <a:r>
              <a:rPr lang="en-US" dirty="0"/>
              <a:t>November 27	Conduct Truth-in-Taxation Public Hearing</a:t>
            </a:r>
          </a:p>
          <a:p>
            <a:pPr defTabSz="1344613">
              <a:spcBef>
                <a:spcPts val="600"/>
              </a:spcBef>
              <a:spcAft>
                <a:spcPts val="800"/>
              </a:spcAft>
            </a:pPr>
            <a:r>
              <a:rPr lang="en-US" dirty="0"/>
              <a:t>December 11	Consideration of Adopting Final Levy, 2024 Budget and 2024-2028 CIP</a:t>
            </a:r>
          </a:p>
          <a:p>
            <a:pPr lvl="1" indent="0">
              <a:lnSpc>
                <a:spcPct val="100000"/>
              </a:lnSpc>
              <a:buNone/>
            </a:pPr>
            <a:endParaRPr lang="en-US" sz="2400" dirty="0"/>
          </a:p>
          <a:p>
            <a:pPr lvl="1" indent="0">
              <a:lnSpc>
                <a:spcPct val="100000"/>
              </a:lnSpc>
              <a:buNone/>
            </a:pPr>
            <a:endParaRPr lang="en-US" sz="2400" dirty="0"/>
          </a:p>
        </p:txBody>
      </p:sp>
      <p:sp>
        <p:nvSpPr>
          <p:cNvPr id="4" name="Slide Number Placeholder 3">
            <a:extLst>
              <a:ext uri="{FF2B5EF4-FFF2-40B4-BE49-F238E27FC236}">
                <a16:creationId xmlns:a16="http://schemas.microsoft.com/office/drawing/2014/main" id="{77FD0733-40D9-4F86-AA27-9E6274EF7876}"/>
              </a:ext>
            </a:extLst>
          </p:cNvPr>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2243473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698B-B6F1-AB43-92D9-9CE09649ABC9}"/>
              </a:ext>
            </a:extLst>
          </p:cNvPr>
          <p:cNvSpPr>
            <a:spLocks noGrp="1"/>
          </p:cNvSpPr>
          <p:nvPr>
            <p:ph type="title"/>
          </p:nvPr>
        </p:nvSpPr>
        <p:spPr/>
        <p:txBody>
          <a:bodyPr>
            <a:normAutofit fontScale="90000"/>
          </a:bodyPr>
          <a:lstStyle/>
          <a:p>
            <a:pPr algn="ctr"/>
            <a:r>
              <a:rPr lang="en-US" dirty="0"/>
              <a:t>Final Tax levy</a:t>
            </a:r>
          </a:p>
        </p:txBody>
      </p:sp>
      <p:sp>
        <p:nvSpPr>
          <p:cNvPr id="3" name="Content Placeholder 2">
            <a:extLst>
              <a:ext uri="{FF2B5EF4-FFF2-40B4-BE49-F238E27FC236}">
                <a16:creationId xmlns:a16="http://schemas.microsoft.com/office/drawing/2014/main" id="{675910A4-3E9F-4343-FE20-4F5D2D4D2566}"/>
              </a:ext>
            </a:extLst>
          </p:cNvPr>
          <p:cNvSpPr>
            <a:spLocks noGrp="1"/>
          </p:cNvSpPr>
          <p:nvPr>
            <p:ph idx="1"/>
          </p:nvPr>
        </p:nvSpPr>
        <p:spPr>
          <a:xfrm>
            <a:off x="591442" y="1371600"/>
            <a:ext cx="11177081" cy="4426085"/>
          </a:xfrm>
        </p:spPr>
        <p:txBody>
          <a:bodyPr/>
          <a:lstStyle/>
          <a:p>
            <a:pPr marL="342900" indent="-342900">
              <a:buFont typeface="Arial" panose="020B0604020202020204" pitchFamily="34" charset="0"/>
              <a:buChar char="•"/>
            </a:pPr>
            <a:r>
              <a:rPr lang="en-US" dirty="0"/>
              <a:t>Final levy increase of 4.88%</a:t>
            </a:r>
          </a:p>
          <a:p>
            <a:pPr marL="342900" indent="-342900">
              <a:buFont typeface="Arial" panose="020B0604020202020204" pitchFamily="34" charset="0"/>
              <a:buChar char="•"/>
            </a:pPr>
            <a:r>
              <a:rPr lang="en-US" dirty="0"/>
              <a:t>$37 annual </a:t>
            </a:r>
            <a:r>
              <a:rPr lang="en-US" i="1" u="sng" dirty="0"/>
              <a:t>decrease</a:t>
            </a:r>
            <a:r>
              <a:rPr lang="en-US" dirty="0"/>
              <a:t> to City property taxes for median value home</a:t>
            </a:r>
          </a:p>
          <a:p>
            <a:endParaRPr lang="en-US" sz="2600" dirty="0"/>
          </a:p>
          <a:p>
            <a:pPr lvl="1" indent="0">
              <a:buNone/>
            </a:pPr>
            <a:r>
              <a:rPr lang="en-US" sz="2600" dirty="0"/>
              <a:t>		</a:t>
            </a:r>
            <a:endParaRPr lang="en-US" sz="3000" dirty="0"/>
          </a:p>
          <a:p>
            <a:pPr marL="886968" lvl="1">
              <a:buFont typeface="Arial" panose="020B0604020202020204" pitchFamily="34" charset="0"/>
              <a:buChar char="•"/>
            </a:pPr>
            <a:endParaRPr lang="en-US" sz="2800" dirty="0"/>
          </a:p>
          <a:p>
            <a:pPr marL="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E15C582-0CEB-A5BC-89EA-7A4DF34FBF4A}"/>
              </a:ext>
            </a:extLst>
          </p:cNvPr>
          <p:cNvSpPr>
            <a:spLocks noGrp="1"/>
          </p:cNvSpPr>
          <p:nvPr>
            <p:ph type="sldNum" sz="quarter" idx="12"/>
          </p:nvPr>
        </p:nvSpPr>
        <p:spPr/>
        <p:txBody>
          <a:bodyPr/>
          <a:lstStyle/>
          <a:p>
            <a:fld id="{6113E31D-E2AB-40D1-8B51-AFA5AFEF393A}" type="slidenum">
              <a:rPr lang="en-US" smtClean="0"/>
              <a:t>4</a:t>
            </a:fld>
            <a:endParaRPr lang="en-US" dirty="0"/>
          </a:p>
        </p:txBody>
      </p:sp>
      <p:pic>
        <p:nvPicPr>
          <p:cNvPr id="5" name="Content Placeholder 8">
            <a:extLst>
              <a:ext uri="{FF2B5EF4-FFF2-40B4-BE49-F238E27FC236}">
                <a16:creationId xmlns:a16="http://schemas.microsoft.com/office/drawing/2014/main" id="{696042C6-9C1D-9F02-9E8F-490D78645E63}"/>
              </a:ext>
            </a:extLst>
          </p:cNvPr>
          <p:cNvPicPr>
            <a:picLocks noChangeAspect="1"/>
          </p:cNvPicPr>
          <p:nvPr/>
        </p:nvPicPr>
        <p:blipFill>
          <a:blip r:embed="rId2"/>
          <a:stretch>
            <a:fillRect/>
          </a:stretch>
        </p:blipFill>
        <p:spPr>
          <a:xfrm>
            <a:off x="1213880" y="2708650"/>
            <a:ext cx="9764239" cy="1751984"/>
          </a:xfrm>
          <a:prstGeom prst="rect">
            <a:avLst/>
          </a:prstGeom>
        </p:spPr>
      </p:pic>
    </p:spTree>
    <p:extLst>
      <p:ext uri="{BB962C8B-B14F-4D97-AF65-F5344CB8AC3E}">
        <p14:creationId xmlns:p14="http://schemas.microsoft.com/office/powerpoint/2010/main" val="3842471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442" y="365442"/>
            <a:ext cx="11177080" cy="710165"/>
          </a:xfrm>
        </p:spPr>
        <p:txBody>
          <a:bodyPr>
            <a:noAutofit/>
          </a:bodyPr>
          <a:lstStyle/>
          <a:p>
            <a:pPr algn="ctr"/>
            <a:r>
              <a:rPr lang="en-US" sz="4400" dirty="0"/>
              <a:t>2024 budget – all funds</a:t>
            </a:r>
          </a:p>
        </p:txBody>
      </p:sp>
      <p:pic>
        <p:nvPicPr>
          <p:cNvPr id="7" name="Content Placeholder 6">
            <a:extLst>
              <a:ext uri="{FF2B5EF4-FFF2-40B4-BE49-F238E27FC236}">
                <a16:creationId xmlns:a16="http://schemas.microsoft.com/office/drawing/2014/main" id="{A063FB5D-2567-D92D-9F4D-790500EC8C17}"/>
              </a:ext>
            </a:extLst>
          </p:cNvPr>
          <p:cNvPicPr>
            <a:picLocks noGrp="1" noChangeAspect="1"/>
          </p:cNvPicPr>
          <p:nvPr>
            <p:ph idx="1"/>
          </p:nvPr>
        </p:nvPicPr>
        <p:blipFill>
          <a:blip r:embed="rId3"/>
          <a:stretch>
            <a:fillRect/>
          </a:stretch>
        </p:blipFill>
        <p:spPr>
          <a:xfrm>
            <a:off x="2409305" y="1244341"/>
            <a:ext cx="7913500" cy="4895776"/>
          </a:xfrm>
        </p:spPr>
      </p:pic>
      <p:sp>
        <p:nvSpPr>
          <p:cNvPr id="4" name="Slide Number Placeholder 3"/>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2424631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9A0D090-F1A6-7F7B-0322-E94584AA6440}"/>
              </a:ext>
            </a:extLst>
          </p:cNvPr>
          <p:cNvSpPr>
            <a:spLocks noGrp="1"/>
          </p:cNvSpPr>
          <p:nvPr>
            <p:ph idx="1"/>
          </p:nvPr>
        </p:nvSpPr>
        <p:spPr/>
        <p:txBody>
          <a:bodyPr>
            <a:normAutofit fontScale="92500" lnSpcReduction="10000"/>
          </a:bodyPr>
          <a:lstStyle/>
          <a:p>
            <a:r>
              <a:rPr lang="en-US" dirty="0"/>
              <a:t>Regular Property Tax Refund</a:t>
            </a:r>
          </a:p>
          <a:p>
            <a:pPr lvl="1"/>
            <a:r>
              <a:rPr lang="en-US" dirty="0"/>
              <a:t>Provides refund to those who meet certain income guidelines</a:t>
            </a:r>
          </a:p>
          <a:p>
            <a:pPr lvl="1"/>
            <a:r>
              <a:rPr lang="en-US" dirty="0"/>
              <a:t>Must be homesteaded (owned/occupied as primary residence)</a:t>
            </a:r>
          </a:p>
          <a:p>
            <a:pPr lvl="1"/>
            <a:r>
              <a:rPr lang="en-US" dirty="0">
                <a:hlinkClick r:id="rId2"/>
              </a:rPr>
              <a:t>https://www.revenue.state.mn.us/homeowners-homestead-credit-refund</a:t>
            </a:r>
            <a:endParaRPr lang="en-US" dirty="0"/>
          </a:p>
          <a:p>
            <a:r>
              <a:rPr lang="en-US" dirty="0"/>
              <a:t>Special Property Tax Refund</a:t>
            </a:r>
          </a:p>
          <a:p>
            <a:pPr lvl="1"/>
            <a:r>
              <a:rPr lang="en-US" dirty="0"/>
              <a:t>Provides refund to those who’s property tax bill has increased by more than 12%</a:t>
            </a:r>
          </a:p>
          <a:p>
            <a:pPr lvl="1"/>
            <a:r>
              <a:rPr lang="en-US" dirty="0"/>
              <a:t>Must be homesteaded (owned/occupied as primary residence)</a:t>
            </a:r>
          </a:p>
          <a:p>
            <a:pPr lvl="1"/>
            <a:r>
              <a:rPr lang="en-US" dirty="0">
                <a:hlinkClick r:id="rId2"/>
              </a:rPr>
              <a:t>https://www.revenue.state.mn.us/homeowners-homestead-credit-refund</a:t>
            </a:r>
            <a:r>
              <a:rPr lang="en-US" dirty="0"/>
              <a:t> </a:t>
            </a:r>
          </a:p>
          <a:p>
            <a:r>
              <a:rPr lang="en-US" dirty="0"/>
              <a:t>Senior Citizen Property Tax Deferral Program</a:t>
            </a:r>
          </a:p>
          <a:p>
            <a:pPr lvl="1"/>
            <a:r>
              <a:rPr lang="en-US" dirty="0"/>
              <a:t>Allows you to defer a portion of property taxes owed</a:t>
            </a:r>
          </a:p>
          <a:p>
            <a:pPr lvl="1"/>
            <a:r>
              <a:rPr lang="en-US" dirty="0"/>
              <a:t>Property tax bill you pay will be 3% of total household income (prior year income)</a:t>
            </a:r>
          </a:p>
          <a:p>
            <a:pPr lvl="2"/>
            <a:r>
              <a:rPr lang="en-US" dirty="0"/>
              <a:t>Tax Bill increased maximum amount of household income allowable from $60,000 to $96,000</a:t>
            </a:r>
          </a:p>
          <a:p>
            <a:pPr lvl="1"/>
            <a:r>
              <a:rPr lang="en-US" dirty="0"/>
              <a:t>Deferred portion plus interest must be repaid</a:t>
            </a:r>
          </a:p>
          <a:p>
            <a:pPr lvl="1"/>
            <a:r>
              <a:rPr lang="en-US" dirty="0">
                <a:hlinkClick r:id="rId3"/>
              </a:rPr>
              <a:t>https://www.revenue.state.mn.us/property-tax-deferral-senior-citizens</a:t>
            </a:r>
            <a:r>
              <a:rPr lang="en-US" dirty="0"/>
              <a:t> </a:t>
            </a:r>
          </a:p>
          <a:p>
            <a:endParaRPr lang="en-US" dirty="0"/>
          </a:p>
        </p:txBody>
      </p:sp>
      <p:sp>
        <p:nvSpPr>
          <p:cNvPr id="3" name="Slide Number Placeholder 2">
            <a:extLst>
              <a:ext uri="{FF2B5EF4-FFF2-40B4-BE49-F238E27FC236}">
                <a16:creationId xmlns:a16="http://schemas.microsoft.com/office/drawing/2014/main" id="{7CBC4A05-0175-69FF-CCE4-CBD608A308D6}"/>
              </a:ext>
            </a:extLst>
          </p:cNvPr>
          <p:cNvSpPr>
            <a:spLocks noGrp="1"/>
          </p:cNvSpPr>
          <p:nvPr>
            <p:ph type="sldNum" sz="quarter" idx="12"/>
          </p:nvPr>
        </p:nvSpPr>
        <p:spPr/>
        <p:txBody>
          <a:bodyPr/>
          <a:lstStyle/>
          <a:p>
            <a:fld id="{6113E31D-E2AB-40D1-8B51-AFA5AFEF393A}" type="slidenum">
              <a:rPr lang="en-US" smtClean="0"/>
              <a:t>6</a:t>
            </a:fld>
            <a:endParaRPr lang="en-US" dirty="0"/>
          </a:p>
        </p:txBody>
      </p:sp>
      <p:sp>
        <p:nvSpPr>
          <p:cNvPr id="4" name="Title 3">
            <a:extLst>
              <a:ext uri="{FF2B5EF4-FFF2-40B4-BE49-F238E27FC236}">
                <a16:creationId xmlns:a16="http://schemas.microsoft.com/office/drawing/2014/main" id="{8C0AAFBF-7341-E007-0B1B-B8F8F2C77F38}"/>
              </a:ext>
            </a:extLst>
          </p:cNvPr>
          <p:cNvSpPr>
            <a:spLocks noGrp="1"/>
          </p:cNvSpPr>
          <p:nvPr>
            <p:ph type="title"/>
          </p:nvPr>
        </p:nvSpPr>
        <p:spPr/>
        <p:txBody>
          <a:bodyPr>
            <a:normAutofit fontScale="90000"/>
          </a:bodyPr>
          <a:lstStyle/>
          <a:p>
            <a:pPr algn="ctr"/>
            <a:r>
              <a:rPr lang="en-US" dirty="0"/>
              <a:t>Property tax programs available</a:t>
            </a:r>
          </a:p>
        </p:txBody>
      </p:sp>
    </p:spTree>
    <p:extLst>
      <p:ext uri="{BB962C8B-B14F-4D97-AF65-F5344CB8AC3E}">
        <p14:creationId xmlns:p14="http://schemas.microsoft.com/office/powerpoint/2010/main" val="49969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2A4F1D-B43E-08BE-B01C-17B16EDDEC38}"/>
              </a:ext>
            </a:extLst>
          </p:cNvPr>
          <p:cNvSpPr>
            <a:spLocks noGrp="1"/>
          </p:cNvSpPr>
          <p:nvPr>
            <p:ph idx="1"/>
          </p:nvPr>
        </p:nvSpPr>
        <p:spPr/>
        <p:txBody>
          <a:bodyPr/>
          <a:lstStyle/>
          <a:p>
            <a:r>
              <a:rPr lang="en-US" b="1" dirty="0"/>
              <a:t>Based on the process to date, staff recommend the following:</a:t>
            </a:r>
          </a:p>
          <a:p>
            <a:pPr lvl="1"/>
            <a:r>
              <a:rPr lang="en-US" sz="2000" b="1" dirty="0"/>
              <a:t>Approval of Resolution No. 2023-146, Certifying the Final Tax Levy Requirements for 2024 to the County of Anoka</a:t>
            </a:r>
          </a:p>
          <a:p>
            <a:pPr lvl="1"/>
            <a:r>
              <a:rPr lang="en-US" sz="2000" b="1" dirty="0"/>
              <a:t>Approval of Resolution No. 2023-147, Approving a Budget for the Fiscal Year 2024 and the 2024-2028 Capital Investment Program</a:t>
            </a:r>
          </a:p>
          <a:p>
            <a:endParaRPr lang="en-US" sz="2200" dirty="0"/>
          </a:p>
          <a:p>
            <a:r>
              <a:rPr lang="en-US" dirty="0"/>
              <a:t>Staff would then transmit them to Anoka County</a:t>
            </a:r>
          </a:p>
          <a:p>
            <a:r>
              <a:rPr lang="en-US" dirty="0"/>
              <a:t>Budget summary will be published in City Newsletter</a:t>
            </a:r>
          </a:p>
          <a:p>
            <a:r>
              <a:rPr lang="en-US" dirty="0"/>
              <a:t>2024 Budget and 2024-2028 Capital Investment Program on City’s Website under “</a:t>
            </a:r>
            <a:r>
              <a:rPr lang="en-US"/>
              <a:t>City Financials”</a:t>
            </a:r>
            <a:endParaRPr lang="en-US" dirty="0"/>
          </a:p>
        </p:txBody>
      </p:sp>
      <p:sp>
        <p:nvSpPr>
          <p:cNvPr id="3" name="Slide Number Placeholder 2">
            <a:extLst>
              <a:ext uri="{FF2B5EF4-FFF2-40B4-BE49-F238E27FC236}">
                <a16:creationId xmlns:a16="http://schemas.microsoft.com/office/drawing/2014/main" id="{7E4353F1-3D94-742D-2AE4-23CFD126B56A}"/>
              </a:ext>
            </a:extLst>
          </p:cNvPr>
          <p:cNvSpPr>
            <a:spLocks noGrp="1"/>
          </p:cNvSpPr>
          <p:nvPr>
            <p:ph type="sldNum" sz="quarter" idx="12"/>
          </p:nvPr>
        </p:nvSpPr>
        <p:spPr/>
        <p:txBody>
          <a:bodyPr/>
          <a:lstStyle/>
          <a:p>
            <a:fld id="{6113E31D-E2AB-40D1-8B51-AFA5AFEF393A}" type="slidenum">
              <a:rPr lang="en-US" smtClean="0"/>
              <a:t>7</a:t>
            </a:fld>
            <a:endParaRPr lang="en-US" dirty="0"/>
          </a:p>
        </p:txBody>
      </p:sp>
      <p:sp>
        <p:nvSpPr>
          <p:cNvPr id="4" name="Title 3">
            <a:extLst>
              <a:ext uri="{FF2B5EF4-FFF2-40B4-BE49-F238E27FC236}">
                <a16:creationId xmlns:a16="http://schemas.microsoft.com/office/drawing/2014/main" id="{3FBB3D40-5B7A-9016-5FEB-010F7E1BE676}"/>
              </a:ext>
            </a:extLst>
          </p:cNvPr>
          <p:cNvSpPr>
            <a:spLocks noGrp="1"/>
          </p:cNvSpPr>
          <p:nvPr>
            <p:ph type="title"/>
          </p:nvPr>
        </p:nvSpPr>
        <p:spPr/>
        <p:txBody>
          <a:bodyPr>
            <a:normAutofit fontScale="90000"/>
          </a:bodyPr>
          <a:lstStyle/>
          <a:p>
            <a:pPr algn="ctr"/>
            <a:r>
              <a:rPr lang="en-US" dirty="0"/>
              <a:t>Staff recommendations</a:t>
            </a:r>
          </a:p>
        </p:txBody>
      </p:sp>
    </p:spTree>
    <p:extLst>
      <p:ext uri="{BB962C8B-B14F-4D97-AF65-F5344CB8AC3E}">
        <p14:creationId xmlns:p14="http://schemas.microsoft.com/office/powerpoint/2010/main" val="1756934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a:t>Thank you!  Questions?</a:t>
            </a:r>
          </a:p>
        </p:txBody>
      </p:sp>
      <p:sp>
        <p:nvSpPr>
          <p:cNvPr id="6" name="Text Placeholder 5"/>
          <p:cNvSpPr>
            <a:spLocks noGrp="1"/>
          </p:cNvSpPr>
          <p:nvPr>
            <p:ph type="body" idx="1"/>
          </p:nvPr>
        </p:nvSpPr>
        <p:spPr/>
        <p:txBody>
          <a:bodyPr/>
          <a:lstStyle/>
          <a:p>
            <a:r>
              <a:rPr lang="en-US" dirty="0"/>
              <a:t>2024 Final tax Levy &amp; 2024 budget</a:t>
            </a:r>
          </a:p>
        </p:txBody>
      </p:sp>
      <p:sp>
        <p:nvSpPr>
          <p:cNvPr id="4" name="Slide Number Placeholder 3">
            <a:extLst>
              <a:ext uri="{FF2B5EF4-FFF2-40B4-BE49-F238E27FC236}">
                <a16:creationId xmlns:a16="http://schemas.microsoft.com/office/drawing/2014/main" id="{FB68C1BF-1D2C-43B3-86EA-FFCB344355B0}"/>
              </a:ext>
            </a:extLst>
          </p:cNvPr>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2819497807"/>
      </p:ext>
    </p:extLst>
  </p:cSld>
  <p:clrMapOvr>
    <a:masterClrMapping/>
  </p:clrMapOvr>
</p:sld>
</file>

<file path=ppt/theme/theme1.xml><?xml version="1.0" encoding="utf-8"?>
<a:theme xmlns:a="http://schemas.openxmlformats.org/drawingml/2006/main" name="Retrospec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16327</TotalTime>
  <Words>640</Words>
  <Application>Microsoft Office PowerPoint</Application>
  <PresentationFormat>Widescreen</PresentationFormat>
  <Paragraphs>71</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Courier New</vt:lpstr>
      <vt:lpstr>Segoe UI</vt:lpstr>
      <vt:lpstr>Wingdings</vt:lpstr>
      <vt:lpstr>Retrospect</vt:lpstr>
      <vt:lpstr>2024 Final tax Levy &amp; 2024 Budget</vt:lpstr>
      <vt:lpstr>agenda</vt:lpstr>
      <vt:lpstr>2024 budget process</vt:lpstr>
      <vt:lpstr>Final Tax levy</vt:lpstr>
      <vt:lpstr>2024 budget – all funds</vt:lpstr>
      <vt:lpstr>Property tax programs available</vt:lpstr>
      <vt:lpstr>Staff recommendations</vt:lpstr>
      <vt:lpstr>Thank you!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Cardona, Luke</dc:creator>
  <cp:lastModifiedBy>Starks, Joe</cp:lastModifiedBy>
  <cp:revision>571</cp:revision>
  <cp:lastPrinted>2023-09-07T15:22:20Z</cp:lastPrinted>
  <dcterms:created xsi:type="dcterms:W3CDTF">2014-09-12T02:11:56Z</dcterms:created>
  <dcterms:modified xsi:type="dcterms:W3CDTF">2023-12-11T15:33:34Z</dcterms:modified>
</cp:coreProperties>
</file>